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67" r:id="rId3"/>
    <p:sldId id="269" r:id="rId4"/>
    <p:sldId id="270" r:id="rId5"/>
    <p:sldId id="276" r:id="rId6"/>
    <p:sldId id="275" r:id="rId7"/>
    <p:sldId id="257" r:id="rId8"/>
    <p:sldId id="271" r:id="rId9"/>
    <p:sldId id="273" r:id="rId10"/>
    <p:sldId id="265" r:id="rId11"/>
  </p:sldIdLst>
  <p:sldSz cx="12192000" cy="6858000"/>
  <p:notesSz cx="6797675" cy="99266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AC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56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D3B99C-D7CC-6783-B8FD-AACE6E5519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8CAEC24-2D32-7D67-BECD-7225B18FF0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08F334-DA30-98DA-B508-B26F4CB87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C95BC-A972-4F4D-9E75-5920A2EAB726}" type="datetimeFigureOut">
              <a:rPr lang="es-ES" smtClean="0"/>
              <a:t>29/11/2022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EF8514-C805-7693-29FE-8F85C652A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5BB17AD-2811-6D21-857D-0C58E76A6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7CB6D-B5C4-4662-9A72-1351BB6D74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8944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56C691-1E45-944E-612E-E8D18A5D7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2512909-725E-F447-D671-C99967711B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6D0A9A3-557B-D2A6-5A4C-FE06A4F43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C95BC-A972-4F4D-9E75-5920A2EAB726}" type="datetimeFigureOut">
              <a:rPr lang="es-ES" smtClean="0"/>
              <a:t>29/11/2022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F81EE18-7923-3D88-01E6-6EBABA14B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5B9C500-B902-EAE6-BD5A-9BA626A7D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7CB6D-B5C4-4662-9A72-1351BB6D74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9666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26B8D07-1367-B6DB-871E-42AF1926BC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3BE1A74-5CF5-4C89-67B3-69DE325873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D1E5AFC-4B6C-7792-1C67-CCAD799FD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C95BC-A972-4F4D-9E75-5920A2EAB726}" type="datetimeFigureOut">
              <a:rPr lang="es-ES" smtClean="0"/>
              <a:t>29/11/2022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DF0C4A3-D739-1206-A5A8-D50AC3B5F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4246F49-52F9-FFED-74E8-2112D9002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7CB6D-B5C4-4662-9A72-1351BB6D74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3549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50D604-57B7-680B-C5FD-192653E73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AC8BBC0-7BCA-29A4-9EB4-DD6E907EC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EDDE70-A83C-2DFF-8CEB-A1DE9BC2C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C95BC-A972-4F4D-9E75-5920A2EAB726}" type="datetimeFigureOut">
              <a:rPr lang="es-ES" smtClean="0"/>
              <a:t>29/11/2022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0D5C9DF-0320-E3E1-D2FD-AF2E0595B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5DDA505-A285-C483-E081-EF3A6D338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7CB6D-B5C4-4662-9A72-1351BB6D74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7493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2F3A6-BEC9-F2DE-FD38-D93AC27AD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03AB7C4-9C26-7427-21F1-1FC661F444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A4948D1-19BF-BC8B-BF09-13C65CC46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C95BC-A972-4F4D-9E75-5920A2EAB726}" type="datetimeFigureOut">
              <a:rPr lang="es-ES" smtClean="0"/>
              <a:t>29/11/2022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CF38C64-3AE7-FD1E-C3D0-14CCBC357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443C561-52FE-F398-1345-02F3F8D77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7CB6D-B5C4-4662-9A72-1351BB6D74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0603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B7120E-C50A-C912-83C1-897C15EDA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411D7D-EA5A-5E57-5263-F5BC3F6FC6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401F2B6-A5AA-B704-03A7-A5CF55CB73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DE6DAEE-C53A-E8CF-061D-6815DA9A0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C95BC-A972-4F4D-9E75-5920A2EAB726}" type="datetimeFigureOut">
              <a:rPr lang="es-ES" smtClean="0"/>
              <a:t>29/11/2022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6677F62-E995-B922-3900-A9562ADA9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AE13267-33EF-417C-CB8F-F493B150D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7CB6D-B5C4-4662-9A72-1351BB6D74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7631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5F2422-8C41-725E-21C6-38A064C8D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26F04D2-1B88-2008-97E9-B4E6EA5C06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2FB00BA-AEA9-F784-4322-383F8959DB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501B6E0-1E5D-8C98-55F1-8F1D244991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5A76694-F1E7-6F14-E526-52631F92B9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36C94DC-50BB-CCBF-D878-7E0662C64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C95BC-A972-4F4D-9E75-5920A2EAB726}" type="datetimeFigureOut">
              <a:rPr lang="es-ES" smtClean="0"/>
              <a:t>29/11/2022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06986E8-D18B-5A97-94FB-A4EC41AFF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8DCFD66-91B3-E36A-2D7F-54E5C8741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7CB6D-B5C4-4662-9A72-1351BB6D74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5433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3D10E4-6F40-DB80-ABA1-A69A08F20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3522714-6C24-06C7-27CA-3FF3BCE9F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C95BC-A972-4F4D-9E75-5920A2EAB726}" type="datetimeFigureOut">
              <a:rPr lang="es-ES" smtClean="0"/>
              <a:t>29/11/2022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2D38480-D74B-AFF6-2882-561EA5EDC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5A7E543-DF2A-CB68-DDDF-E1C8947BC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7CB6D-B5C4-4662-9A72-1351BB6D74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3782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721E900-468D-FEC6-63F2-C5220FFF1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C95BC-A972-4F4D-9E75-5920A2EAB726}" type="datetimeFigureOut">
              <a:rPr lang="es-ES" smtClean="0"/>
              <a:t>29/11/2022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76A1168-BDA0-AEFC-92C0-E0227ED78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887F8F8-0CD8-2158-C26F-D63B5CE9C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7CB6D-B5C4-4662-9A72-1351BB6D74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771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45381A-6EED-D175-C691-AA39B9AD8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71C6CBB-0DC7-1988-21F1-DE9B13D56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AAA9934-44E5-6280-E58C-D65E342AB3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A52CE24-EAE8-C2FB-203D-A103B8BAF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C95BC-A972-4F4D-9E75-5920A2EAB726}" type="datetimeFigureOut">
              <a:rPr lang="es-ES" smtClean="0"/>
              <a:t>29/11/2022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2E513BB-CEB3-35BC-CF1C-8E4C45509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64818B0-69F8-493A-476B-4D16CDFC2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7CB6D-B5C4-4662-9A72-1351BB6D74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0992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39F366-4412-61DB-A801-A77A0431D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820D2C7-9107-7891-233E-9126515117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4A50694-1231-50EE-0D3E-7553A5A3FA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A2F23E4-B40F-3D33-E5B2-6751B57A1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C95BC-A972-4F4D-9E75-5920A2EAB726}" type="datetimeFigureOut">
              <a:rPr lang="es-ES" smtClean="0"/>
              <a:t>29/11/2022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C38B766-8D0A-D770-B3C6-4D5A2FEE1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9BDC7BC-3AFE-CE14-6B3A-C915A92E2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7CB6D-B5C4-4662-9A72-1351BB6D74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778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ACC37F9-69C8-C930-6E8F-00FA65BA6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C1173F9-7686-3459-5437-524C109E63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AE5B6A9-FC52-1817-3FDC-FA050DEEF3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7C95BC-A972-4F4D-9E75-5920A2EAB726}" type="datetimeFigureOut">
              <a:rPr lang="es-ES" smtClean="0"/>
              <a:t>29/11/2022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CAFAA38-E9A8-C9D0-6B1F-A312A11DA7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B723FF-EC2C-20AF-B3DE-B870A8CF1D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7CB6D-B5C4-4662-9A72-1351BB6D74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5272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ntonio Gargallo, responsable de proyectos del Clúster de la Energía de  Aragón CLENAR – Clúster de la Energía de Aragón (Clenar)">
            <a:extLst>
              <a:ext uri="{FF2B5EF4-FFF2-40B4-BE49-F238E27FC236}">
                <a16:creationId xmlns:a16="http://schemas.microsoft.com/office/drawing/2014/main" id="{875FB76A-0E90-DF33-DA8F-33B342FF33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906" y="3938667"/>
            <a:ext cx="3798743" cy="2551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 descr="Un dibujo con letras&#10;&#10;Descripción generada automáticamente con confianza media">
            <a:extLst>
              <a:ext uri="{FF2B5EF4-FFF2-40B4-BE49-F238E27FC236}">
                <a16:creationId xmlns:a16="http://schemas.microsoft.com/office/drawing/2014/main" id="{64E6EC20-D9DD-08A4-ED9A-A51DDC8D88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74" y="686058"/>
            <a:ext cx="5679275" cy="2029899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72F6C783-AAC7-B472-9B54-209FDF137A4D}"/>
              </a:ext>
            </a:extLst>
          </p:cNvPr>
          <p:cNvSpPr txBox="1"/>
          <p:nvPr/>
        </p:nvSpPr>
        <p:spPr>
          <a:xfrm>
            <a:off x="3100085" y="2865015"/>
            <a:ext cx="6291851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800" dirty="0"/>
              <a:t>REFLEXIONES SOBRE ACTUALIDAD </a:t>
            </a:r>
          </a:p>
          <a:p>
            <a:pPr algn="ctr"/>
            <a:r>
              <a:rPr lang="es-ES" sz="2800" dirty="0"/>
              <a:t>Análisis de situación del Sector Energético</a:t>
            </a:r>
          </a:p>
          <a:p>
            <a:endParaRPr lang="es-E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CD701FB-0971-02AC-E22C-B4694CDF2F49}"/>
              </a:ext>
            </a:extLst>
          </p:cNvPr>
          <p:cNvSpPr txBox="1"/>
          <p:nvPr/>
        </p:nvSpPr>
        <p:spPr>
          <a:xfrm>
            <a:off x="690504" y="4185328"/>
            <a:ext cx="3565913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400" i="1" dirty="0"/>
              <a:t>Entrevista a: Pedro Machín</a:t>
            </a: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r>
              <a:rPr lang="es-ES" dirty="0"/>
              <a:t>Material de apoyo</a:t>
            </a:r>
          </a:p>
        </p:txBody>
      </p:sp>
    </p:spTree>
    <p:extLst>
      <p:ext uri="{BB962C8B-B14F-4D97-AF65-F5344CB8AC3E}">
        <p14:creationId xmlns:p14="http://schemas.microsoft.com/office/powerpoint/2010/main" val="26230071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Gráfico, Gráfico de barras&#10;&#10;Descripción generada automáticamente">
            <a:extLst>
              <a:ext uri="{FF2B5EF4-FFF2-40B4-BE49-F238E27FC236}">
                <a16:creationId xmlns:a16="http://schemas.microsoft.com/office/drawing/2014/main" id="{CE23B343-DF90-29B4-6B6E-E0DCAEC4BC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73" r="3121"/>
          <a:stretch/>
        </p:blipFill>
        <p:spPr>
          <a:xfrm>
            <a:off x="818701" y="823228"/>
            <a:ext cx="7674326" cy="4800528"/>
          </a:xfrm>
          <a:prstGeom prst="rect">
            <a:avLst/>
          </a:prstGeom>
        </p:spPr>
      </p:pic>
      <p:pic>
        <p:nvPicPr>
          <p:cNvPr id="6" name="Imagen 5" descr="Tabla&#10;&#10;Descripción generada automáticamente">
            <a:extLst>
              <a:ext uri="{FF2B5EF4-FFF2-40B4-BE49-F238E27FC236}">
                <a16:creationId xmlns:a16="http://schemas.microsoft.com/office/drawing/2014/main" id="{69FA9562-A5C9-D5A4-EEA7-9E848B6C88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46" r="30581" b="8625"/>
          <a:stretch/>
        </p:blipFill>
        <p:spPr>
          <a:xfrm>
            <a:off x="7681480" y="2045617"/>
            <a:ext cx="3954053" cy="1879838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77810F3A-FDAE-EF50-0296-E7BF052EBFBB}"/>
              </a:ext>
            </a:extLst>
          </p:cNvPr>
          <p:cNvSpPr txBox="1"/>
          <p:nvPr/>
        </p:nvSpPr>
        <p:spPr>
          <a:xfrm>
            <a:off x="336502" y="246558"/>
            <a:ext cx="6654514" cy="369332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none" rtlCol="0">
            <a:spAutoFit/>
          </a:bodyPr>
          <a:lstStyle>
            <a:defPPr>
              <a:defRPr lang="es-ES"/>
            </a:defPPr>
            <a:lvl1pPr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" dirty="0"/>
              <a:t>Emisiones de CO2 procedentes de la Generación Eléctrica (tCO2 </a:t>
            </a:r>
            <a:r>
              <a:rPr lang="es-ES" dirty="0" err="1"/>
              <a:t>eq</a:t>
            </a:r>
            <a:r>
              <a:rPr lang="es-ES" dirty="0"/>
              <a:t>.)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EF8C958-D011-202E-1BC0-DA58A0B149C8}"/>
              </a:ext>
            </a:extLst>
          </p:cNvPr>
          <p:cNvSpPr txBox="1"/>
          <p:nvPr/>
        </p:nvSpPr>
        <p:spPr>
          <a:xfrm>
            <a:off x="626783" y="6171693"/>
            <a:ext cx="18685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i="1" dirty="0"/>
              <a:t>Fuente: Red Eléctrica. 2021</a:t>
            </a:r>
          </a:p>
        </p:txBody>
      </p:sp>
      <p:pic>
        <p:nvPicPr>
          <p:cNvPr id="9" name="Imagen 8" descr="Un dibujo con letras&#10;&#10;Descripción generada automáticamente con confianza media">
            <a:extLst>
              <a:ext uri="{FF2B5EF4-FFF2-40B4-BE49-F238E27FC236}">
                <a16:creationId xmlns:a16="http://schemas.microsoft.com/office/drawing/2014/main" id="{4DA99FEA-C950-F981-1767-F87C41CA41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0671" y="6151219"/>
            <a:ext cx="1028344" cy="367553"/>
          </a:xfrm>
          <a:prstGeom prst="rect">
            <a:avLst/>
          </a:prstGeom>
        </p:spPr>
      </p:pic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4F309BE1-9472-C305-6D97-1BB5B1E1FEE8}"/>
              </a:ext>
            </a:extLst>
          </p:cNvPr>
          <p:cNvCxnSpPr/>
          <p:nvPr/>
        </p:nvCxnSpPr>
        <p:spPr>
          <a:xfrm>
            <a:off x="2777383" y="6310192"/>
            <a:ext cx="7853585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A5B59A9-6E3C-1FD0-EA7B-6CD55F217EE7}"/>
              </a:ext>
            </a:extLst>
          </p:cNvPr>
          <p:cNvSpPr txBox="1"/>
          <p:nvPr/>
        </p:nvSpPr>
        <p:spPr>
          <a:xfrm>
            <a:off x="7681480" y="3925455"/>
            <a:ext cx="3762100" cy="24622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s-ES" sz="1000" dirty="0"/>
              <a:t>Total tCO2 </a:t>
            </a:r>
            <a:r>
              <a:rPr lang="es-ES" sz="1000" dirty="0" err="1"/>
              <a:t>eq</a:t>
            </a:r>
            <a:r>
              <a:rPr lang="es-ES" sz="1000" dirty="0"/>
              <a:t>: 			35.901.803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5F79EDE3-5F81-6F09-AA9F-780BEFC919F1}"/>
              </a:ext>
            </a:extLst>
          </p:cNvPr>
          <p:cNvSpPr/>
          <p:nvPr/>
        </p:nvSpPr>
        <p:spPr>
          <a:xfrm>
            <a:off x="5920966" y="5296277"/>
            <a:ext cx="1439501" cy="3274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43542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AAC76827-7525-545F-E3B7-DDF2D28495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487"/>
          <a:stretch/>
        </p:blipFill>
        <p:spPr>
          <a:xfrm>
            <a:off x="118969" y="1603877"/>
            <a:ext cx="11229711" cy="379795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4404F73-0AE1-4E14-926B-26A5948487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00"/>
          <a:stretch/>
        </p:blipFill>
        <p:spPr>
          <a:xfrm>
            <a:off x="9229086" y="1607023"/>
            <a:ext cx="2324185" cy="3634828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B6C56C55-0762-9B4D-F7E1-802A031A626A}"/>
              </a:ext>
            </a:extLst>
          </p:cNvPr>
          <p:cNvSpPr txBox="1"/>
          <p:nvPr/>
        </p:nvSpPr>
        <p:spPr>
          <a:xfrm>
            <a:off x="626783" y="6171693"/>
            <a:ext cx="18685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i="1" dirty="0"/>
              <a:t>Fuente: Red Eléctrica. 2021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550BBDC-3599-6424-116D-890EAB746D0B}"/>
              </a:ext>
            </a:extLst>
          </p:cNvPr>
          <p:cNvSpPr txBox="1"/>
          <p:nvPr/>
        </p:nvSpPr>
        <p:spPr>
          <a:xfrm>
            <a:off x="341240" y="254849"/>
            <a:ext cx="7945893" cy="369332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chemeClr val="accent1">
                    <a:lumMod val="75000"/>
                  </a:schemeClr>
                </a:solidFill>
              </a:rPr>
              <a:t>Estructura de la generación por tecnologías (GWh). Sistema Eléctrico: NACIONAL </a:t>
            </a:r>
          </a:p>
        </p:txBody>
      </p:sp>
      <p:pic>
        <p:nvPicPr>
          <p:cNvPr id="10" name="Imagen 9" descr="Un dibujo con letras&#10;&#10;Descripción generada automáticamente con confianza media">
            <a:extLst>
              <a:ext uri="{FF2B5EF4-FFF2-40B4-BE49-F238E27FC236}">
                <a16:creationId xmlns:a16="http://schemas.microsoft.com/office/drawing/2014/main" id="{F85D5FA0-6601-D4C7-3A4E-4F10518D6C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0671" y="6151219"/>
            <a:ext cx="1028344" cy="367553"/>
          </a:xfrm>
          <a:prstGeom prst="rect">
            <a:avLst/>
          </a:prstGeom>
        </p:spPr>
      </p:pic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5CDFD999-5F87-4310-6AE8-6CC202F2520D}"/>
              </a:ext>
            </a:extLst>
          </p:cNvPr>
          <p:cNvCxnSpPr/>
          <p:nvPr/>
        </p:nvCxnSpPr>
        <p:spPr>
          <a:xfrm>
            <a:off x="2777383" y="6310192"/>
            <a:ext cx="7853585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lecha: a la derecha 12">
            <a:extLst>
              <a:ext uri="{FF2B5EF4-FFF2-40B4-BE49-F238E27FC236}">
                <a16:creationId xmlns:a16="http://schemas.microsoft.com/office/drawing/2014/main" id="{8E9FDAD3-1B65-8C9F-5F23-DFF10ABE6113}"/>
              </a:ext>
            </a:extLst>
          </p:cNvPr>
          <p:cNvSpPr/>
          <p:nvPr/>
        </p:nvSpPr>
        <p:spPr>
          <a:xfrm>
            <a:off x="8990091" y="3639494"/>
            <a:ext cx="250248" cy="253498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4" name="Flecha: a la derecha 13">
            <a:extLst>
              <a:ext uri="{FF2B5EF4-FFF2-40B4-BE49-F238E27FC236}">
                <a16:creationId xmlns:a16="http://schemas.microsoft.com/office/drawing/2014/main" id="{272032A7-11FA-9160-8653-92839D0F42BC}"/>
              </a:ext>
            </a:extLst>
          </p:cNvPr>
          <p:cNvSpPr/>
          <p:nvPr/>
        </p:nvSpPr>
        <p:spPr>
          <a:xfrm>
            <a:off x="8973389" y="2166867"/>
            <a:ext cx="250248" cy="253498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5" name="Flecha: a la derecha 14">
            <a:extLst>
              <a:ext uri="{FF2B5EF4-FFF2-40B4-BE49-F238E27FC236}">
                <a16:creationId xmlns:a16="http://schemas.microsoft.com/office/drawing/2014/main" id="{3E59ABC3-1FEA-FF11-F735-BD4779C7E7C2}"/>
              </a:ext>
            </a:extLst>
          </p:cNvPr>
          <p:cNvSpPr/>
          <p:nvPr/>
        </p:nvSpPr>
        <p:spPr>
          <a:xfrm>
            <a:off x="8990091" y="3297688"/>
            <a:ext cx="250248" cy="253498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6" name="Flecha: a la derecha 15">
            <a:extLst>
              <a:ext uri="{FF2B5EF4-FFF2-40B4-BE49-F238E27FC236}">
                <a16:creationId xmlns:a16="http://schemas.microsoft.com/office/drawing/2014/main" id="{2B6D4C67-E805-0725-D23B-C0CCA69387F4}"/>
              </a:ext>
            </a:extLst>
          </p:cNvPr>
          <p:cNvSpPr/>
          <p:nvPr/>
        </p:nvSpPr>
        <p:spPr>
          <a:xfrm>
            <a:off x="8990091" y="1785047"/>
            <a:ext cx="250248" cy="253498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7" name="Flecha: a la derecha 16">
            <a:extLst>
              <a:ext uri="{FF2B5EF4-FFF2-40B4-BE49-F238E27FC236}">
                <a16:creationId xmlns:a16="http://schemas.microsoft.com/office/drawing/2014/main" id="{F90B00CA-E963-0522-98EA-D485CAD4F396}"/>
              </a:ext>
            </a:extLst>
          </p:cNvPr>
          <p:cNvSpPr/>
          <p:nvPr/>
        </p:nvSpPr>
        <p:spPr>
          <a:xfrm>
            <a:off x="8977900" y="4416473"/>
            <a:ext cx="250248" cy="253498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8" name="Flecha: a la derecha 17">
            <a:extLst>
              <a:ext uri="{FF2B5EF4-FFF2-40B4-BE49-F238E27FC236}">
                <a16:creationId xmlns:a16="http://schemas.microsoft.com/office/drawing/2014/main" id="{6F275397-552C-1970-58C4-A3B601C505D2}"/>
              </a:ext>
            </a:extLst>
          </p:cNvPr>
          <p:cNvSpPr/>
          <p:nvPr/>
        </p:nvSpPr>
        <p:spPr>
          <a:xfrm>
            <a:off x="8990091" y="3884618"/>
            <a:ext cx="250248" cy="253498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00273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4550BBDC-3599-6424-116D-890EAB746D0B}"/>
              </a:ext>
            </a:extLst>
          </p:cNvPr>
          <p:cNvSpPr txBox="1"/>
          <p:nvPr/>
        </p:nvSpPr>
        <p:spPr>
          <a:xfrm>
            <a:off x="341245" y="254849"/>
            <a:ext cx="7685694" cy="369332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none" rtlCol="0">
            <a:spAutoFit/>
          </a:bodyPr>
          <a:lstStyle>
            <a:defPPr>
              <a:defRPr lang="es-ES"/>
            </a:defPPr>
            <a:lvl1pPr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" dirty="0"/>
              <a:t>Estructura de la generación por tecnologías (</a:t>
            </a:r>
            <a:r>
              <a:rPr lang="es-ES" dirty="0" err="1"/>
              <a:t>MWh</a:t>
            </a:r>
            <a:r>
              <a:rPr lang="es-ES" dirty="0"/>
              <a:t>). Sistema Eléctrico: ARAGÓN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E548D68-A799-A04A-C112-123E308FE8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135"/>
          <a:stretch/>
        </p:blipFill>
        <p:spPr>
          <a:xfrm>
            <a:off x="253498" y="1340791"/>
            <a:ext cx="10606682" cy="386707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A50EBB5-F948-64C5-ED99-B6C07A5E8C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8948" y="2406790"/>
            <a:ext cx="2529179" cy="2044420"/>
          </a:xfrm>
          <a:prstGeom prst="rect">
            <a:avLst/>
          </a:prstGeom>
        </p:spPr>
      </p:pic>
      <p:sp>
        <p:nvSpPr>
          <p:cNvPr id="12" name="Flecha: a la derecha 11">
            <a:extLst>
              <a:ext uri="{FF2B5EF4-FFF2-40B4-BE49-F238E27FC236}">
                <a16:creationId xmlns:a16="http://schemas.microsoft.com/office/drawing/2014/main" id="{CEE90CE7-2DB7-E6AD-EFBA-AC75A92E2D5A}"/>
              </a:ext>
            </a:extLst>
          </p:cNvPr>
          <p:cNvSpPr/>
          <p:nvPr/>
        </p:nvSpPr>
        <p:spPr>
          <a:xfrm>
            <a:off x="9088700" y="3208203"/>
            <a:ext cx="250248" cy="253498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3" name="Flecha: a la derecha 12">
            <a:extLst>
              <a:ext uri="{FF2B5EF4-FFF2-40B4-BE49-F238E27FC236}">
                <a16:creationId xmlns:a16="http://schemas.microsoft.com/office/drawing/2014/main" id="{2C6CE27E-A032-283E-C98F-DAB3410DF0D5}"/>
              </a:ext>
            </a:extLst>
          </p:cNvPr>
          <p:cNvSpPr/>
          <p:nvPr/>
        </p:nvSpPr>
        <p:spPr>
          <a:xfrm>
            <a:off x="9088700" y="3763892"/>
            <a:ext cx="250248" cy="253498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4" name="Flecha: a la derecha 13">
            <a:extLst>
              <a:ext uri="{FF2B5EF4-FFF2-40B4-BE49-F238E27FC236}">
                <a16:creationId xmlns:a16="http://schemas.microsoft.com/office/drawing/2014/main" id="{57041DDE-3D3E-E413-A878-136E3FF704C9}"/>
              </a:ext>
            </a:extLst>
          </p:cNvPr>
          <p:cNvSpPr/>
          <p:nvPr/>
        </p:nvSpPr>
        <p:spPr>
          <a:xfrm>
            <a:off x="9102579" y="2665740"/>
            <a:ext cx="250248" cy="253498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5" name="Flecha: a la derecha 14">
            <a:extLst>
              <a:ext uri="{FF2B5EF4-FFF2-40B4-BE49-F238E27FC236}">
                <a16:creationId xmlns:a16="http://schemas.microsoft.com/office/drawing/2014/main" id="{F48725B5-031C-FA26-E45F-7903E600C1F3}"/>
              </a:ext>
            </a:extLst>
          </p:cNvPr>
          <p:cNvSpPr/>
          <p:nvPr/>
        </p:nvSpPr>
        <p:spPr>
          <a:xfrm>
            <a:off x="9088700" y="3432489"/>
            <a:ext cx="250248" cy="253498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0B1ED666-26A6-0BCC-4846-A4C7027DE112}"/>
              </a:ext>
            </a:extLst>
          </p:cNvPr>
          <p:cNvSpPr txBox="1"/>
          <p:nvPr/>
        </p:nvSpPr>
        <p:spPr>
          <a:xfrm>
            <a:off x="626783" y="6171693"/>
            <a:ext cx="18685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i="1" dirty="0"/>
              <a:t>Fuente: Red Eléctrica. 2021</a:t>
            </a:r>
          </a:p>
        </p:txBody>
      </p:sp>
      <p:pic>
        <p:nvPicPr>
          <p:cNvPr id="19" name="Imagen 18" descr="Un dibujo con letras&#10;&#10;Descripción generada automáticamente con confianza media">
            <a:extLst>
              <a:ext uri="{FF2B5EF4-FFF2-40B4-BE49-F238E27FC236}">
                <a16:creationId xmlns:a16="http://schemas.microsoft.com/office/drawing/2014/main" id="{3D066AA8-624D-C4A9-8C9D-3062A398BF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0671" y="6151219"/>
            <a:ext cx="1028344" cy="367553"/>
          </a:xfrm>
          <a:prstGeom prst="rect">
            <a:avLst/>
          </a:prstGeom>
        </p:spPr>
      </p:pic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148396B9-891A-CE0A-0F7F-1EDE7E60CE6F}"/>
              </a:ext>
            </a:extLst>
          </p:cNvPr>
          <p:cNvCxnSpPr/>
          <p:nvPr/>
        </p:nvCxnSpPr>
        <p:spPr>
          <a:xfrm>
            <a:off x="2777383" y="6310192"/>
            <a:ext cx="7853585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4321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4550BBDC-3599-6424-116D-890EAB746D0B}"/>
              </a:ext>
            </a:extLst>
          </p:cNvPr>
          <p:cNvSpPr txBox="1"/>
          <p:nvPr/>
        </p:nvSpPr>
        <p:spPr>
          <a:xfrm>
            <a:off x="341245" y="254849"/>
            <a:ext cx="7840608" cy="369332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none" rtlCol="0">
            <a:spAutoFit/>
          </a:bodyPr>
          <a:lstStyle>
            <a:defPPr>
              <a:defRPr lang="es-ES"/>
            </a:defPPr>
            <a:lvl1pPr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" dirty="0"/>
              <a:t>Evolución de la generación renovable y no renovable (%). NACIONAL vs ARAGÓN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D9DB146-9DCE-A88A-1E95-DBF6476257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0856"/>
          <a:stretch/>
        </p:blipFill>
        <p:spPr>
          <a:xfrm>
            <a:off x="5816171" y="1571474"/>
            <a:ext cx="6068878" cy="321943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076110F-2759-68C1-8EAC-75CDF91C4A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497" y="1689270"/>
            <a:ext cx="5386813" cy="2895009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10B348E8-C5F2-E121-26AE-7E02D46CEF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8543" y="5897045"/>
            <a:ext cx="2238687" cy="276264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A21A82DB-6F8D-91DE-F8F6-1BFB47E27E55}"/>
              </a:ext>
            </a:extLst>
          </p:cNvPr>
          <p:cNvSpPr txBox="1"/>
          <p:nvPr/>
        </p:nvSpPr>
        <p:spPr>
          <a:xfrm>
            <a:off x="626783" y="6171693"/>
            <a:ext cx="18685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i="1" dirty="0"/>
              <a:t>Fuente: Red Eléctrica. 2021</a:t>
            </a:r>
          </a:p>
        </p:txBody>
      </p:sp>
      <p:pic>
        <p:nvPicPr>
          <p:cNvPr id="21" name="Imagen 20" descr="Un dibujo con letras&#10;&#10;Descripción generada automáticamente con confianza media">
            <a:extLst>
              <a:ext uri="{FF2B5EF4-FFF2-40B4-BE49-F238E27FC236}">
                <a16:creationId xmlns:a16="http://schemas.microsoft.com/office/drawing/2014/main" id="{4C821DCA-1BD5-9548-8801-A401E849F1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0671" y="6151219"/>
            <a:ext cx="1028344" cy="367553"/>
          </a:xfrm>
          <a:prstGeom prst="rect">
            <a:avLst/>
          </a:prstGeom>
        </p:spPr>
      </p:pic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E38F7E47-56DF-0B6D-9F56-F087E96AE9E8}"/>
              </a:ext>
            </a:extLst>
          </p:cNvPr>
          <p:cNvCxnSpPr/>
          <p:nvPr/>
        </p:nvCxnSpPr>
        <p:spPr>
          <a:xfrm>
            <a:off x="2777383" y="6310192"/>
            <a:ext cx="7853585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uadroTexto 24">
            <a:extLst>
              <a:ext uri="{FF2B5EF4-FFF2-40B4-BE49-F238E27FC236}">
                <a16:creationId xmlns:a16="http://schemas.microsoft.com/office/drawing/2014/main" id="{84D9B4F6-E712-6D88-32AE-C42714AEBBF1}"/>
              </a:ext>
            </a:extLst>
          </p:cNvPr>
          <p:cNvSpPr txBox="1"/>
          <p:nvPr/>
        </p:nvSpPr>
        <p:spPr>
          <a:xfrm>
            <a:off x="2346161" y="1192766"/>
            <a:ext cx="1201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chemeClr val="accent1">
                    <a:lumMod val="75000"/>
                  </a:schemeClr>
                </a:solidFill>
              </a:rPr>
              <a:t>NACIONAL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4649ED15-ECDD-EB38-0AAF-1CDC841AFCB1}"/>
              </a:ext>
            </a:extLst>
          </p:cNvPr>
          <p:cNvSpPr txBox="1"/>
          <p:nvPr/>
        </p:nvSpPr>
        <p:spPr>
          <a:xfrm>
            <a:off x="8356153" y="1192766"/>
            <a:ext cx="1045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chemeClr val="accent1">
                    <a:lumMod val="75000"/>
                  </a:schemeClr>
                </a:solidFill>
              </a:rPr>
              <a:t>ARAGÓN</a:t>
            </a:r>
          </a:p>
        </p:txBody>
      </p:sp>
      <p:graphicFrame>
        <p:nvGraphicFramePr>
          <p:cNvPr id="31" name="Tabla 31">
            <a:extLst>
              <a:ext uri="{FF2B5EF4-FFF2-40B4-BE49-F238E27FC236}">
                <a16:creationId xmlns:a16="http://schemas.microsoft.com/office/drawing/2014/main" id="{AEE3E506-CBDE-8956-1759-815793ED30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1946974"/>
              </p:ext>
            </p:extLst>
          </p:nvPr>
        </p:nvGraphicFramePr>
        <p:xfrm>
          <a:off x="6619366" y="5037195"/>
          <a:ext cx="4769070" cy="68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3814">
                  <a:extLst>
                    <a:ext uri="{9D8B030D-6E8A-4147-A177-3AD203B41FA5}">
                      <a16:colId xmlns:a16="http://schemas.microsoft.com/office/drawing/2014/main" val="1291624550"/>
                    </a:ext>
                  </a:extLst>
                </a:gridCol>
                <a:gridCol w="953814">
                  <a:extLst>
                    <a:ext uri="{9D8B030D-6E8A-4147-A177-3AD203B41FA5}">
                      <a16:colId xmlns:a16="http://schemas.microsoft.com/office/drawing/2014/main" val="1713309463"/>
                    </a:ext>
                  </a:extLst>
                </a:gridCol>
                <a:gridCol w="953814">
                  <a:extLst>
                    <a:ext uri="{9D8B030D-6E8A-4147-A177-3AD203B41FA5}">
                      <a16:colId xmlns:a16="http://schemas.microsoft.com/office/drawing/2014/main" val="2354744423"/>
                    </a:ext>
                  </a:extLst>
                </a:gridCol>
                <a:gridCol w="953814">
                  <a:extLst>
                    <a:ext uri="{9D8B030D-6E8A-4147-A177-3AD203B41FA5}">
                      <a16:colId xmlns:a16="http://schemas.microsoft.com/office/drawing/2014/main" val="3157832163"/>
                    </a:ext>
                  </a:extLst>
                </a:gridCol>
                <a:gridCol w="953814">
                  <a:extLst>
                    <a:ext uri="{9D8B030D-6E8A-4147-A177-3AD203B41FA5}">
                      <a16:colId xmlns:a16="http://schemas.microsoft.com/office/drawing/2014/main" val="1740280255"/>
                    </a:ext>
                  </a:extLst>
                </a:gridCol>
              </a:tblGrid>
              <a:tr h="198630">
                <a:tc>
                  <a:txBody>
                    <a:bodyPr/>
                    <a:lstStyle/>
                    <a:p>
                      <a:endParaRPr lang="es-ES" sz="900" b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900" b="0" dirty="0">
                          <a:solidFill>
                            <a:schemeClr val="tx1"/>
                          </a:solidFill>
                        </a:rPr>
                        <a:t>2018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900" b="0" dirty="0">
                          <a:solidFill>
                            <a:schemeClr val="tx1"/>
                          </a:solidFill>
                        </a:rPr>
                        <a:t>2019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900" b="0" dirty="0">
                          <a:solidFill>
                            <a:schemeClr val="tx1"/>
                          </a:solidFill>
                        </a:rPr>
                        <a:t>2020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900" b="0" dirty="0">
                          <a:solidFill>
                            <a:schemeClr val="tx1"/>
                          </a:solidFill>
                        </a:rPr>
                        <a:t>2021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2049837"/>
                  </a:ext>
                </a:extLst>
              </a:tr>
              <a:tr h="198630">
                <a:tc>
                  <a:txBody>
                    <a:bodyPr/>
                    <a:lstStyle/>
                    <a:p>
                      <a:r>
                        <a:rPr lang="es-ES" sz="900" b="0" dirty="0"/>
                        <a:t>Renovable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900" b="0" dirty="0"/>
                        <a:t>56,4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900" b="0" dirty="0"/>
                        <a:t>54,0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900" b="0" dirty="0"/>
                        <a:t>68,3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900" b="0" dirty="0"/>
                        <a:t>77,4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4628913"/>
                  </a:ext>
                </a:extLst>
              </a:tr>
              <a:tr h="198630">
                <a:tc>
                  <a:txBody>
                    <a:bodyPr/>
                    <a:lstStyle/>
                    <a:p>
                      <a:r>
                        <a:rPr lang="es-ES" sz="900" b="0" dirty="0"/>
                        <a:t>No renovable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900" b="0" dirty="0"/>
                        <a:t>43,6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900" b="0" dirty="0"/>
                        <a:t>46,0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900" b="0" dirty="0"/>
                        <a:t>31,7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900" b="0" dirty="0"/>
                        <a:t>22,6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4085261"/>
                  </a:ext>
                </a:extLst>
              </a:tr>
            </a:tbl>
          </a:graphicData>
        </a:graphic>
      </p:graphicFrame>
      <p:graphicFrame>
        <p:nvGraphicFramePr>
          <p:cNvPr id="32" name="Tabla 31">
            <a:extLst>
              <a:ext uri="{FF2B5EF4-FFF2-40B4-BE49-F238E27FC236}">
                <a16:creationId xmlns:a16="http://schemas.microsoft.com/office/drawing/2014/main" id="{B754AAD3-E0AF-9B9D-7341-E9A96DA087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2572253"/>
              </p:ext>
            </p:extLst>
          </p:nvPr>
        </p:nvGraphicFramePr>
        <p:xfrm>
          <a:off x="703474" y="5008926"/>
          <a:ext cx="4769070" cy="7140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3814">
                  <a:extLst>
                    <a:ext uri="{9D8B030D-6E8A-4147-A177-3AD203B41FA5}">
                      <a16:colId xmlns:a16="http://schemas.microsoft.com/office/drawing/2014/main" val="1291624550"/>
                    </a:ext>
                  </a:extLst>
                </a:gridCol>
                <a:gridCol w="953814">
                  <a:extLst>
                    <a:ext uri="{9D8B030D-6E8A-4147-A177-3AD203B41FA5}">
                      <a16:colId xmlns:a16="http://schemas.microsoft.com/office/drawing/2014/main" val="1713309463"/>
                    </a:ext>
                  </a:extLst>
                </a:gridCol>
                <a:gridCol w="953814">
                  <a:extLst>
                    <a:ext uri="{9D8B030D-6E8A-4147-A177-3AD203B41FA5}">
                      <a16:colId xmlns:a16="http://schemas.microsoft.com/office/drawing/2014/main" val="2354744423"/>
                    </a:ext>
                  </a:extLst>
                </a:gridCol>
                <a:gridCol w="953814">
                  <a:extLst>
                    <a:ext uri="{9D8B030D-6E8A-4147-A177-3AD203B41FA5}">
                      <a16:colId xmlns:a16="http://schemas.microsoft.com/office/drawing/2014/main" val="3157832163"/>
                    </a:ext>
                  </a:extLst>
                </a:gridCol>
                <a:gridCol w="953814">
                  <a:extLst>
                    <a:ext uri="{9D8B030D-6E8A-4147-A177-3AD203B41FA5}">
                      <a16:colId xmlns:a16="http://schemas.microsoft.com/office/drawing/2014/main" val="1740280255"/>
                    </a:ext>
                  </a:extLst>
                </a:gridCol>
              </a:tblGrid>
              <a:tr h="256869">
                <a:tc>
                  <a:txBody>
                    <a:bodyPr/>
                    <a:lstStyle/>
                    <a:p>
                      <a:endParaRPr lang="es-ES" sz="900" b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900" b="0" dirty="0">
                          <a:solidFill>
                            <a:schemeClr val="tx1"/>
                          </a:solidFill>
                        </a:rPr>
                        <a:t>2018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900" b="0" dirty="0">
                          <a:solidFill>
                            <a:schemeClr val="tx1"/>
                          </a:solidFill>
                        </a:rPr>
                        <a:t>2019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900" b="0" dirty="0">
                          <a:solidFill>
                            <a:schemeClr val="tx1"/>
                          </a:solidFill>
                        </a:rPr>
                        <a:t>2020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900" b="0" dirty="0">
                          <a:solidFill>
                            <a:schemeClr val="tx1"/>
                          </a:solidFill>
                        </a:rPr>
                        <a:t>2021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2049837"/>
                  </a:ext>
                </a:extLst>
              </a:tr>
              <a:tr h="198630">
                <a:tc>
                  <a:txBody>
                    <a:bodyPr/>
                    <a:lstStyle/>
                    <a:p>
                      <a:r>
                        <a:rPr lang="es-ES" sz="900" b="0" dirty="0"/>
                        <a:t>Renovable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900" b="0" dirty="0"/>
                        <a:t>38,4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900" b="0" dirty="0"/>
                        <a:t>37,5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900" b="0" dirty="0"/>
                        <a:t>44,0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900" b="0" dirty="0"/>
                        <a:t>46,7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4628913"/>
                  </a:ext>
                </a:extLst>
              </a:tr>
              <a:tr h="198630">
                <a:tc>
                  <a:txBody>
                    <a:bodyPr/>
                    <a:lstStyle/>
                    <a:p>
                      <a:r>
                        <a:rPr lang="es-ES" sz="900" b="0" dirty="0"/>
                        <a:t>No renovable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900" b="0" dirty="0"/>
                        <a:t>61,6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900" b="0" dirty="0"/>
                        <a:t>62,5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900" b="0" dirty="0"/>
                        <a:t>56,0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900" b="0" dirty="0"/>
                        <a:t>53,3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40852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4324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C07A0411-D6A5-369F-6425-E8E3396AB3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2709" r="61189" b="1007"/>
          <a:stretch/>
        </p:blipFill>
        <p:spPr>
          <a:xfrm>
            <a:off x="4954391" y="6007598"/>
            <a:ext cx="3499568" cy="267386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398932FE-8EBC-40B4-042A-189B7B9BEAFC}"/>
              </a:ext>
            </a:extLst>
          </p:cNvPr>
          <p:cNvSpPr/>
          <p:nvPr/>
        </p:nvSpPr>
        <p:spPr>
          <a:xfrm>
            <a:off x="439670" y="5426577"/>
            <a:ext cx="3195874" cy="10383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3C867909-4DF9-8430-E131-1BF934F16E99}"/>
              </a:ext>
            </a:extLst>
          </p:cNvPr>
          <p:cNvCxnSpPr>
            <a:cxnSpLocks/>
          </p:cNvCxnSpPr>
          <p:nvPr/>
        </p:nvCxnSpPr>
        <p:spPr>
          <a:xfrm flipV="1">
            <a:off x="4442626" y="6310192"/>
            <a:ext cx="6188342" cy="24803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CE41C230-DD92-C51B-2831-2661A89391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076"/>
          <a:stretch/>
        </p:blipFill>
        <p:spPr>
          <a:xfrm>
            <a:off x="298762" y="131954"/>
            <a:ext cx="11597496" cy="6624336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FD54C193-76FC-FBE9-5184-C67199066248}"/>
              </a:ext>
            </a:extLst>
          </p:cNvPr>
          <p:cNvSpPr txBox="1"/>
          <p:nvPr/>
        </p:nvSpPr>
        <p:spPr>
          <a:xfrm>
            <a:off x="667510" y="6397014"/>
            <a:ext cx="23023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i="1" dirty="0"/>
              <a:t>Fuente: Global </a:t>
            </a:r>
            <a:r>
              <a:rPr lang="es-ES" sz="1200" i="1" dirty="0" err="1"/>
              <a:t>Carbon</a:t>
            </a:r>
            <a:r>
              <a:rPr lang="es-ES" sz="1200" i="1" dirty="0"/>
              <a:t> Atlas. 2021</a:t>
            </a:r>
          </a:p>
          <a:p>
            <a:endParaRPr lang="es-ES" sz="1200" i="1" dirty="0"/>
          </a:p>
        </p:txBody>
      </p:sp>
      <p:pic>
        <p:nvPicPr>
          <p:cNvPr id="10" name="Imagen 9" descr="Un dibujo con letras&#10;&#10;Descripción generada automáticamente con confianza media">
            <a:extLst>
              <a:ext uri="{FF2B5EF4-FFF2-40B4-BE49-F238E27FC236}">
                <a16:creationId xmlns:a16="http://schemas.microsoft.com/office/drawing/2014/main" id="{296A3D3B-10E7-4BF6-705D-B1A653BD76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0968" y="6259854"/>
            <a:ext cx="1028344" cy="367553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BB8CB02A-E769-39CF-03FA-B95794B7D861}"/>
              </a:ext>
            </a:extLst>
          </p:cNvPr>
          <p:cNvSpPr txBox="1"/>
          <p:nvPr/>
        </p:nvSpPr>
        <p:spPr>
          <a:xfrm>
            <a:off x="336502" y="246558"/>
            <a:ext cx="3990067" cy="369332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none" rtlCol="0">
            <a:spAutoFit/>
          </a:bodyPr>
          <a:lstStyle>
            <a:defPPr>
              <a:defRPr lang="es-ES"/>
            </a:defPPr>
            <a:lvl1pPr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" dirty="0"/>
              <a:t>Emisiones CO2. Mundial: 37.124 MtCO2</a:t>
            </a:r>
          </a:p>
        </p:txBody>
      </p:sp>
    </p:spTree>
    <p:extLst>
      <p:ext uri="{BB962C8B-B14F-4D97-AF65-F5344CB8AC3E}">
        <p14:creationId xmlns:p14="http://schemas.microsoft.com/office/powerpoint/2010/main" val="3565263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BB8CB02A-E769-39CF-03FA-B95794B7D861}"/>
              </a:ext>
            </a:extLst>
          </p:cNvPr>
          <p:cNvSpPr txBox="1"/>
          <p:nvPr/>
        </p:nvSpPr>
        <p:spPr>
          <a:xfrm>
            <a:off x="336502" y="246558"/>
            <a:ext cx="7854907" cy="369332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none" rtlCol="0">
            <a:spAutoFit/>
          </a:bodyPr>
          <a:lstStyle>
            <a:defPPr>
              <a:defRPr lang="es-ES"/>
            </a:defPPr>
            <a:lvl1pPr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" dirty="0"/>
              <a:t>Ranking Emisiones CO2/País. (MtCO2). 20 países con mayor volumen de emisión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07A0411-D6A5-369F-6425-E8E3396AB3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2709" r="61189" b="1007"/>
          <a:stretch/>
        </p:blipFill>
        <p:spPr>
          <a:xfrm>
            <a:off x="4954391" y="6007598"/>
            <a:ext cx="3499568" cy="267386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398932FE-8EBC-40B4-042A-189B7B9BEAFC}"/>
              </a:ext>
            </a:extLst>
          </p:cNvPr>
          <p:cNvSpPr/>
          <p:nvPr/>
        </p:nvSpPr>
        <p:spPr>
          <a:xfrm>
            <a:off x="439670" y="5426577"/>
            <a:ext cx="3195874" cy="10383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3C867909-4DF9-8430-E131-1BF934F16E99}"/>
              </a:ext>
            </a:extLst>
          </p:cNvPr>
          <p:cNvCxnSpPr>
            <a:cxnSpLocks/>
          </p:cNvCxnSpPr>
          <p:nvPr/>
        </p:nvCxnSpPr>
        <p:spPr>
          <a:xfrm flipV="1">
            <a:off x="4442626" y="6310192"/>
            <a:ext cx="6188342" cy="24803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3BCBD4FE-5F63-F4FF-43B3-056DB76B5A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502" y="725658"/>
            <a:ext cx="11681733" cy="54761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8C89DB05-F871-B646-FD98-6C0349A0532F}"/>
              </a:ext>
            </a:extLst>
          </p:cNvPr>
          <p:cNvSpPr txBox="1"/>
          <p:nvPr/>
        </p:nvSpPr>
        <p:spPr>
          <a:xfrm>
            <a:off x="667510" y="6397014"/>
            <a:ext cx="23023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i="1" dirty="0"/>
              <a:t>Fuente: Global </a:t>
            </a:r>
            <a:r>
              <a:rPr lang="es-ES" sz="1200" i="1" dirty="0" err="1"/>
              <a:t>Carbon</a:t>
            </a:r>
            <a:r>
              <a:rPr lang="es-ES" sz="1200" i="1" dirty="0"/>
              <a:t> Atlas. 2021</a:t>
            </a:r>
          </a:p>
          <a:p>
            <a:endParaRPr lang="es-ES" sz="1200" i="1" dirty="0"/>
          </a:p>
        </p:txBody>
      </p:sp>
      <p:pic>
        <p:nvPicPr>
          <p:cNvPr id="12" name="Imagen 11" descr="Un dibujo con letras&#10;&#10;Descripción generada automáticamente con confianza media">
            <a:extLst>
              <a:ext uri="{FF2B5EF4-FFF2-40B4-BE49-F238E27FC236}">
                <a16:creationId xmlns:a16="http://schemas.microsoft.com/office/drawing/2014/main" id="{4486F539-7CB0-FB1F-04DB-4121E762BA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0968" y="6259854"/>
            <a:ext cx="1028344" cy="36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889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79F5D04-E566-3430-65B0-051738D540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022"/>
          <a:stretch/>
        </p:blipFill>
        <p:spPr>
          <a:xfrm>
            <a:off x="1103465" y="622935"/>
            <a:ext cx="9985070" cy="5819261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BB8CB02A-E769-39CF-03FA-B95794B7D861}"/>
              </a:ext>
            </a:extLst>
          </p:cNvPr>
          <p:cNvSpPr txBox="1"/>
          <p:nvPr/>
        </p:nvSpPr>
        <p:spPr>
          <a:xfrm>
            <a:off x="336502" y="246558"/>
            <a:ext cx="4497257" cy="369332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none" rtlCol="0">
            <a:spAutoFit/>
          </a:bodyPr>
          <a:lstStyle>
            <a:defPPr>
              <a:defRPr lang="es-ES"/>
            </a:defPPr>
            <a:lvl1pPr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" dirty="0"/>
              <a:t>Emisiones CO2 toneladas </a:t>
            </a:r>
            <a:r>
              <a:rPr lang="es-ES" i="1" dirty="0"/>
              <a:t>per cápita</a:t>
            </a:r>
            <a:r>
              <a:rPr lang="es-ES" dirty="0"/>
              <a:t>. Mundial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07A0411-D6A5-369F-6425-E8E3396AB3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2709" r="61189" b="1007"/>
          <a:stretch/>
        </p:blipFill>
        <p:spPr>
          <a:xfrm>
            <a:off x="4954391" y="6007598"/>
            <a:ext cx="3499568" cy="267386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398932FE-8EBC-40B4-042A-189B7B9BEAFC}"/>
              </a:ext>
            </a:extLst>
          </p:cNvPr>
          <p:cNvSpPr/>
          <p:nvPr/>
        </p:nvSpPr>
        <p:spPr>
          <a:xfrm>
            <a:off x="439670" y="5426577"/>
            <a:ext cx="3195874" cy="10383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D54C193-76FC-FBE9-5184-C67199066248}"/>
              </a:ext>
            </a:extLst>
          </p:cNvPr>
          <p:cNvSpPr txBox="1"/>
          <p:nvPr/>
        </p:nvSpPr>
        <p:spPr>
          <a:xfrm>
            <a:off x="630665" y="6171692"/>
            <a:ext cx="29302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i="1" dirty="0"/>
              <a:t>Fuente: Datosmacro.com (Expansión).2021</a:t>
            </a:r>
          </a:p>
          <a:p>
            <a:endParaRPr lang="es-ES" sz="1200" i="1" dirty="0"/>
          </a:p>
        </p:txBody>
      </p:sp>
      <p:pic>
        <p:nvPicPr>
          <p:cNvPr id="10" name="Imagen 9" descr="Un dibujo con letras&#10;&#10;Descripción generada automáticamente con confianza media">
            <a:extLst>
              <a:ext uri="{FF2B5EF4-FFF2-40B4-BE49-F238E27FC236}">
                <a16:creationId xmlns:a16="http://schemas.microsoft.com/office/drawing/2014/main" id="{296A3D3B-10E7-4BF6-705D-B1A653BD76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0671" y="6151219"/>
            <a:ext cx="1028344" cy="367553"/>
          </a:xfrm>
          <a:prstGeom prst="rect">
            <a:avLst/>
          </a:prstGeom>
        </p:spPr>
      </p:pic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3C867909-4DF9-8430-E131-1BF934F16E99}"/>
              </a:ext>
            </a:extLst>
          </p:cNvPr>
          <p:cNvCxnSpPr>
            <a:cxnSpLocks/>
          </p:cNvCxnSpPr>
          <p:nvPr/>
        </p:nvCxnSpPr>
        <p:spPr>
          <a:xfrm flipV="1">
            <a:off x="4442626" y="6310192"/>
            <a:ext cx="6188342" cy="24803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0711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398932FE-8EBC-40B4-042A-189B7B9BEAFC}"/>
              </a:ext>
            </a:extLst>
          </p:cNvPr>
          <p:cNvSpPr/>
          <p:nvPr/>
        </p:nvSpPr>
        <p:spPr>
          <a:xfrm>
            <a:off x="439670" y="5426577"/>
            <a:ext cx="3195874" cy="10383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D54C193-76FC-FBE9-5184-C67199066248}"/>
              </a:ext>
            </a:extLst>
          </p:cNvPr>
          <p:cNvSpPr txBox="1"/>
          <p:nvPr/>
        </p:nvSpPr>
        <p:spPr>
          <a:xfrm>
            <a:off x="630665" y="6171692"/>
            <a:ext cx="29302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i="1" dirty="0"/>
              <a:t>Fuente: Datosmacro.com (Expansión).2021</a:t>
            </a:r>
          </a:p>
          <a:p>
            <a:endParaRPr lang="es-ES" sz="1200" i="1" dirty="0"/>
          </a:p>
        </p:txBody>
      </p:sp>
      <p:pic>
        <p:nvPicPr>
          <p:cNvPr id="10" name="Imagen 9" descr="Un dibujo con letras&#10;&#10;Descripción generada automáticamente con confianza media">
            <a:extLst>
              <a:ext uri="{FF2B5EF4-FFF2-40B4-BE49-F238E27FC236}">
                <a16:creationId xmlns:a16="http://schemas.microsoft.com/office/drawing/2014/main" id="{296A3D3B-10E7-4BF6-705D-B1A653BD76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0671" y="6151219"/>
            <a:ext cx="1028344" cy="367553"/>
          </a:xfrm>
          <a:prstGeom prst="rect">
            <a:avLst/>
          </a:prstGeom>
        </p:spPr>
      </p:pic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3C867909-4DF9-8430-E131-1BF934F16E99}"/>
              </a:ext>
            </a:extLst>
          </p:cNvPr>
          <p:cNvCxnSpPr>
            <a:cxnSpLocks/>
          </p:cNvCxnSpPr>
          <p:nvPr/>
        </p:nvCxnSpPr>
        <p:spPr>
          <a:xfrm flipV="1">
            <a:off x="4442626" y="6310192"/>
            <a:ext cx="6188342" cy="24803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0CEBE591-CB6C-0DBD-6DFB-0ACC12129F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61"/>
          <a:stretch/>
        </p:blipFill>
        <p:spPr>
          <a:xfrm>
            <a:off x="1950309" y="640693"/>
            <a:ext cx="8913849" cy="5342062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BB8CB02A-E769-39CF-03FA-B95794B7D861}"/>
              </a:ext>
            </a:extLst>
          </p:cNvPr>
          <p:cNvSpPr txBox="1"/>
          <p:nvPr/>
        </p:nvSpPr>
        <p:spPr>
          <a:xfrm>
            <a:off x="336502" y="246558"/>
            <a:ext cx="4548938" cy="369332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none" rtlCol="0">
            <a:spAutoFit/>
          </a:bodyPr>
          <a:lstStyle>
            <a:defPPr>
              <a:defRPr lang="es-ES"/>
            </a:defPPr>
            <a:lvl1pPr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" dirty="0"/>
              <a:t>Emisiones CO2 toneladas </a:t>
            </a:r>
            <a:r>
              <a:rPr lang="es-ES" i="1" dirty="0"/>
              <a:t>per cápita</a:t>
            </a:r>
            <a:r>
              <a:rPr lang="es-ES" dirty="0"/>
              <a:t>. Europa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07A0411-D6A5-369F-6425-E8E3396AB3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2709" r="61189" b="1007"/>
          <a:stretch/>
        </p:blipFill>
        <p:spPr>
          <a:xfrm>
            <a:off x="135976" y="5728887"/>
            <a:ext cx="3499568" cy="26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053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398932FE-8EBC-40B4-042A-189B7B9BEAFC}"/>
              </a:ext>
            </a:extLst>
          </p:cNvPr>
          <p:cNvSpPr/>
          <p:nvPr/>
        </p:nvSpPr>
        <p:spPr>
          <a:xfrm>
            <a:off x="439670" y="5426577"/>
            <a:ext cx="3195874" cy="10383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D54C193-76FC-FBE9-5184-C67199066248}"/>
              </a:ext>
            </a:extLst>
          </p:cNvPr>
          <p:cNvSpPr txBox="1"/>
          <p:nvPr/>
        </p:nvSpPr>
        <p:spPr>
          <a:xfrm>
            <a:off x="572462" y="1313562"/>
            <a:ext cx="29302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i="1" dirty="0"/>
              <a:t>Fuente: Datosmacro.com (Expansión).2021</a:t>
            </a:r>
          </a:p>
          <a:p>
            <a:endParaRPr lang="es-ES" sz="1200" i="1" dirty="0"/>
          </a:p>
        </p:txBody>
      </p:sp>
      <p:pic>
        <p:nvPicPr>
          <p:cNvPr id="10" name="Imagen 9" descr="Un dibujo con letras&#10;&#10;Descripción generada automáticamente con confianza media">
            <a:extLst>
              <a:ext uri="{FF2B5EF4-FFF2-40B4-BE49-F238E27FC236}">
                <a16:creationId xmlns:a16="http://schemas.microsoft.com/office/drawing/2014/main" id="{296A3D3B-10E7-4BF6-705D-B1A653BD76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0671" y="6151219"/>
            <a:ext cx="1028344" cy="367553"/>
          </a:xfrm>
          <a:prstGeom prst="rect">
            <a:avLst/>
          </a:prstGeom>
        </p:spPr>
      </p:pic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3C867909-4DF9-8430-E131-1BF934F16E99}"/>
              </a:ext>
            </a:extLst>
          </p:cNvPr>
          <p:cNvCxnSpPr>
            <a:cxnSpLocks/>
          </p:cNvCxnSpPr>
          <p:nvPr/>
        </p:nvCxnSpPr>
        <p:spPr>
          <a:xfrm flipV="1">
            <a:off x="4442626" y="6310192"/>
            <a:ext cx="6188342" cy="24803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id="{BB8CB02A-E769-39CF-03FA-B95794B7D861}"/>
              </a:ext>
            </a:extLst>
          </p:cNvPr>
          <p:cNvSpPr txBox="1"/>
          <p:nvPr/>
        </p:nvSpPr>
        <p:spPr>
          <a:xfrm>
            <a:off x="336502" y="246558"/>
            <a:ext cx="4377032" cy="369332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none" rtlCol="0">
            <a:spAutoFit/>
          </a:bodyPr>
          <a:lstStyle>
            <a:defPPr>
              <a:defRPr lang="es-ES"/>
            </a:defPPr>
            <a:lvl1pPr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" dirty="0"/>
              <a:t>Emisiones CO2 toneladas </a:t>
            </a:r>
            <a:r>
              <a:rPr lang="es-ES" i="1" dirty="0"/>
              <a:t>per cápita</a:t>
            </a:r>
            <a:r>
              <a:rPr lang="es-ES" dirty="0"/>
              <a:t>. España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F7EBBF9-63D9-5929-58C8-76C373254A90}"/>
              </a:ext>
            </a:extLst>
          </p:cNvPr>
          <p:cNvSpPr txBox="1"/>
          <p:nvPr/>
        </p:nvSpPr>
        <p:spPr>
          <a:xfrm>
            <a:off x="439670" y="849310"/>
            <a:ext cx="6400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i="1" dirty="0">
                <a:solidFill>
                  <a:srgbClr val="C00000"/>
                </a:solidFill>
              </a:rPr>
              <a:t>Las emisiones per </a:t>
            </a:r>
            <a:r>
              <a:rPr lang="es-ES" i="1" dirty="0" err="1">
                <a:solidFill>
                  <a:srgbClr val="C00000"/>
                </a:solidFill>
              </a:rPr>
              <a:t>capita</a:t>
            </a:r>
            <a:r>
              <a:rPr lang="es-ES" i="1" dirty="0">
                <a:solidFill>
                  <a:srgbClr val="C00000"/>
                </a:solidFill>
              </a:rPr>
              <a:t> en España están en torno a </a:t>
            </a:r>
            <a:r>
              <a:rPr lang="es-ES" b="1" i="1" dirty="0">
                <a:solidFill>
                  <a:srgbClr val="C00000"/>
                </a:solidFill>
              </a:rPr>
              <a:t>5 ton CO2 </a:t>
            </a:r>
            <a:r>
              <a:rPr lang="es-ES" b="1" i="1" dirty="0" err="1">
                <a:solidFill>
                  <a:srgbClr val="C00000"/>
                </a:solidFill>
              </a:rPr>
              <a:t>eq</a:t>
            </a:r>
            <a:r>
              <a:rPr lang="es-ES" i="1" dirty="0">
                <a:solidFill>
                  <a:srgbClr val="C00000"/>
                </a:solidFill>
              </a:rPr>
              <a:t>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6E03CAA1-4117-BCD5-BED9-43EB37D35A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234" y="2440717"/>
            <a:ext cx="5108377" cy="3755395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2E85DE0D-888E-5A7A-D2C2-01154322367E}"/>
              </a:ext>
            </a:extLst>
          </p:cNvPr>
          <p:cNvSpPr txBox="1"/>
          <p:nvPr/>
        </p:nvSpPr>
        <p:spPr>
          <a:xfrm>
            <a:off x="439670" y="1680473"/>
            <a:ext cx="95898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i="1" dirty="0">
                <a:solidFill>
                  <a:srgbClr val="C00000"/>
                </a:solidFill>
              </a:rPr>
              <a:t>Las emisiones netas en el año 2021 se estiman en </a:t>
            </a:r>
            <a:r>
              <a:rPr lang="es-ES" b="1" i="1" dirty="0">
                <a:solidFill>
                  <a:srgbClr val="C00000"/>
                </a:solidFill>
              </a:rPr>
              <a:t>253,8 millones de toneladas de CO2-eq </a:t>
            </a:r>
            <a:r>
              <a:rPr lang="es-ES" i="1" dirty="0">
                <a:solidFill>
                  <a:srgbClr val="C00000"/>
                </a:solidFill>
              </a:rPr>
              <a:t>(lo que supone un aumento de 6,1 % respecto a 2020)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AE0C8217-4A09-48BC-F0C8-F9C67AD97F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2531" y="2440717"/>
            <a:ext cx="6439799" cy="3277057"/>
          </a:xfrm>
          <a:prstGeom prst="rect">
            <a:avLst/>
          </a:prstGeom>
        </p:spPr>
      </p:pic>
      <p:sp>
        <p:nvSpPr>
          <p:cNvPr id="16" name="Flecha: a la derecha 15">
            <a:extLst>
              <a:ext uri="{FF2B5EF4-FFF2-40B4-BE49-F238E27FC236}">
                <a16:creationId xmlns:a16="http://schemas.microsoft.com/office/drawing/2014/main" id="{AFD30692-DB8D-79A4-11C3-A1730EB36A20}"/>
              </a:ext>
            </a:extLst>
          </p:cNvPr>
          <p:cNvSpPr/>
          <p:nvPr/>
        </p:nvSpPr>
        <p:spPr>
          <a:xfrm rot="10800000">
            <a:off x="11759015" y="3223591"/>
            <a:ext cx="250248" cy="253498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7" name="Flecha: a la derecha 16">
            <a:extLst>
              <a:ext uri="{FF2B5EF4-FFF2-40B4-BE49-F238E27FC236}">
                <a16:creationId xmlns:a16="http://schemas.microsoft.com/office/drawing/2014/main" id="{19F1E035-7BC8-CF4B-BC7A-BFBE3670B6D5}"/>
              </a:ext>
            </a:extLst>
          </p:cNvPr>
          <p:cNvSpPr/>
          <p:nvPr/>
        </p:nvSpPr>
        <p:spPr>
          <a:xfrm rot="10800000">
            <a:off x="11759015" y="3874322"/>
            <a:ext cx="250248" cy="253498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8" name="Flecha: a la derecha 17">
            <a:extLst>
              <a:ext uri="{FF2B5EF4-FFF2-40B4-BE49-F238E27FC236}">
                <a16:creationId xmlns:a16="http://schemas.microsoft.com/office/drawing/2014/main" id="{81205A97-11EB-7A98-2691-9712FECD6D64}"/>
              </a:ext>
            </a:extLst>
          </p:cNvPr>
          <p:cNvSpPr/>
          <p:nvPr/>
        </p:nvSpPr>
        <p:spPr>
          <a:xfrm rot="10800000">
            <a:off x="11752330" y="2947467"/>
            <a:ext cx="250248" cy="253498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9" name="Flecha: a la derecha 18">
            <a:extLst>
              <a:ext uri="{FF2B5EF4-FFF2-40B4-BE49-F238E27FC236}">
                <a16:creationId xmlns:a16="http://schemas.microsoft.com/office/drawing/2014/main" id="{0CD95A99-B2AB-165F-E997-C04448686B38}"/>
              </a:ext>
            </a:extLst>
          </p:cNvPr>
          <p:cNvSpPr/>
          <p:nvPr/>
        </p:nvSpPr>
        <p:spPr>
          <a:xfrm rot="10800000">
            <a:off x="11756647" y="4115891"/>
            <a:ext cx="250248" cy="253498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F6F12CD1-D402-0FE1-F781-F313BF4C6940}"/>
              </a:ext>
            </a:extLst>
          </p:cNvPr>
          <p:cNvSpPr txBox="1"/>
          <p:nvPr/>
        </p:nvSpPr>
        <p:spPr>
          <a:xfrm>
            <a:off x="5312531" y="5703664"/>
            <a:ext cx="58177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i="1" dirty="0"/>
              <a:t>Fuente: Avance de Emisiones de Gases de Efecto Invernadero correspondientes al año 2021</a:t>
            </a:r>
          </a:p>
          <a:p>
            <a:r>
              <a:rPr lang="es-ES" sz="1200" dirty="0"/>
              <a:t>Ministerio </a:t>
            </a:r>
            <a:r>
              <a:rPr lang="es-ES" sz="1200" i="1" dirty="0"/>
              <a:t>para la Transición Ecológica y el Reto Demográfico</a:t>
            </a:r>
          </a:p>
          <a:p>
            <a:endParaRPr lang="es-ES" sz="1200" i="1" dirty="0"/>
          </a:p>
        </p:txBody>
      </p:sp>
    </p:spTree>
    <p:extLst>
      <p:ext uri="{BB962C8B-B14F-4D97-AF65-F5344CB8AC3E}">
        <p14:creationId xmlns:p14="http://schemas.microsoft.com/office/powerpoint/2010/main" val="171100810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766</TotalTime>
  <Words>283</Words>
  <Application>Microsoft Office PowerPoint</Application>
  <PresentationFormat>Panorámica</PresentationFormat>
  <Paragraphs>62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Consejo Aragonés</dc:creator>
  <cp:lastModifiedBy>Consejo Aragonés</cp:lastModifiedBy>
  <cp:revision>6</cp:revision>
  <cp:lastPrinted>2022-11-08T07:25:30Z</cp:lastPrinted>
  <dcterms:created xsi:type="dcterms:W3CDTF">2022-11-04T12:25:05Z</dcterms:created>
  <dcterms:modified xsi:type="dcterms:W3CDTF">2022-11-29T09:44:56Z</dcterms:modified>
</cp:coreProperties>
</file>