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8" r:id="rId4"/>
    <p:sldId id="314" r:id="rId5"/>
    <p:sldId id="317" r:id="rId6"/>
    <p:sldId id="319" r:id="rId7"/>
    <p:sldId id="328" r:id="rId8"/>
    <p:sldId id="324" r:id="rId9"/>
    <p:sldId id="327" r:id="rId10"/>
    <p:sldId id="330" r:id="rId11"/>
    <p:sldId id="263" r:id="rId12"/>
    <p:sldId id="264" r:id="rId13"/>
    <p:sldId id="339" r:id="rId14"/>
    <p:sldId id="340" r:id="rId15"/>
    <p:sldId id="341" r:id="rId16"/>
    <p:sldId id="342" r:id="rId17"/>
    <p:sldId id="320" r:id="rId18"/>
    <p:sldId id="269" r:id="rId19"/>
    <p:sldId id="270" r:id="rId20"/>
    <p:sldId id="271" r:id="rId21"/>
    <p:sldId id="295" r:id="rId22"/>
    <p:sldId id="272" r:id="rId23"/>
    <p:sldId id="331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Parafarmacia</a:t>
            </a:r>
            <a:r>
              <a:rPr lang="en-US" dirty="0" smtClean="0"/>
              <a:t> online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Offline</c:v>
                </c:pt>
                <c:pt idx="1">
                  <c:v>Online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4920.0</c:v>
                </c:pt>
                <c:pt idx="1">
                  <c:v>80.0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73AC8-8AE0-194E-BA2D-C76C53D8D5CF}" type="datetimeFigureOut">
              <a:rPr lang="en-US" smtClean="0"/>
              <a:t>25/6/16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85058-51E3-254C-9244-8499EB88A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9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870/2013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medicamentos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sujetos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prescripción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través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sitios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cuatro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subcategorías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autocuidado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crecido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los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últimos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OTC5 (10,7%), seguida del PEC6 (5,8%), PAC7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(3,8%) y nutrición (2,9%). Además, durante los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últimos doce meses duplica al crecimiento existente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unidades del mercado de prescripción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(4,7% frente a 2,2%) pero en valores lo multiplica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siete (6,8% para CH y 1% para el mercado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prescripción).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Del original 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inglés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“Over The Counter”,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traducido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habitualmente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Mercado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Del original 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inglés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“Patient Care”,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traducido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habitualmente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5058-51E3-254C-9244-8499EB88A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2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2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D18B-C8C4-4E46-A3DE-47D31192D262}" type="datetimeFigureOut">
              <a:rPr lang="en-US" smtClean="0"/>
              <a:t>25/6/16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B38D-80A7-A244-A6F0-27DBD4D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wXWVt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nspsc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5LRhb3tEeZ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?lang=es_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GZtvlS" TargetMode="External"/><Relationship Id="rId4" Type="http://schemas.openxmlformats.org/officeDocument/2006/relationships/hyperlink" Target="https://goo.gl/2HH5NE" TargetMode="External"/><Relationship Id="rId5" Type="http://schemas.openxmlformats.org/officeDocument/2006/relationships/hyperlink" Target="https://goo.gl/nspscL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volufarma.com/informe-farmadigital-2016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dability.com" TargetMode="External"/><Relationship Id="rId4" Type="http://schemas.openxmlformats.org/officeDocument/2006/relationships/hyperlink" Target="mailto:inma@saludability.com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SITUACION ACTUAL DE LAS FARMACIAS EN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@INMARIU</a:t>
            </a:r>
          </a:p>
          <a:p>
            <a:r>
              <a:rPr lang="en-US" dirty="0" smtClean="0"/>
              <a:t>CÁMARA ZARAGOZA</a:t>
            </a:r>
            <a:endParaRPr lang="en-US" dirty="0"/>
          </a:p>
          <a:p>
            <a:r>
              <a:rPr lang="en-US" dirty="0" smtClean="0"/>
              <a:t>16:30-18:30</a:t>
            </a:r>
            <a:endParaRPr lang="en-US" dirty="0"/>
          </a:p>
        </p:txBody>
      </p:sp>
      <p:pic>
        <p:nvPicPr>
          <p:cNvPr id="4" name="Picture 3" descr="camararzarago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0" y="5929789"/>
            <a:ext cx="2109978" cy="773469"/>
          </a:xfrm>
          <a:prstGeom prst="rect">
            <a:avLst/>
          </a:prstGeom>
        </p:spPr>
      </p:pic>
      <p:pic>
        <p:nvPicPr>
          <p:cNvPr id="5" name="Picture 4" descr="Captura de pantalla 2013-10-23 a las 01.0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23" y="6237463"/>
            <a:ext cx="2342377" cy="4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1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Futuro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Triunfo</a:t>
            </a:r>
            <a:r>
              <a:rPr lang="en-US" dirty="0" smtClean="0"/>
              <a:t> de </a:t>
            </a:r>
            <a:r>
              <a:rPr lang="en-US" dirty="0" err="1" smtClean="0"/>
              <a:t>Farmacia</a:t>
            </a:r>
            <a:r>
              <a:rPr lang="en-US" dirty="0" smtClean="0"/>
              <a:t> </a:t>
            </a:r>
            <a:r>
              <a:rPr lang="en-US" dirty="0" err="1" smtClean="0"/>
              <a:t>Multicanal</a:t>
            </a:r>
            <a:r>
              <a:rPr lang="en-US" dirty="0" smtClean="0"/>
              <a:t> (offline, online con e-commerce y Apps) </a:t>
            </a:r>
            <a:r>
              <a:rPr lang="en-US" dirty="0" err="1" smtClean="0"/>
              <a:t>vs</a:t>
            </a:r>
            <a:r>
              <a:rPr lang="en-US" dirty="0" smtClean="0"/>
              <a:t> pure players</a:t>
            </a:r>
          </a:p>
          <a:p>
            <a:r>
              <a:rPr lang="en-US" dirty="0" err="1" smtClean="0"/>
              <a:t>Acciones</a:t>
            </a:r>
            <a:r>
              <a:rPr lang="en-US" dirty="0" smtClean="0"/>
              <a:t> del on al off:</a:t>
            </a:r>
          </a:p>
          <a:p>
            <a:pPr lvl="1"/>
            <a:r>
              <a:rPr lang="en-US" sz="1800" dirty="0" smtClean="0"/>
              <a:t>Click and collect en </a:t>
            </a:r>
            <a:r>
              <a:rPr lang="en-US" sz="1800" dirty="0" err="1" smtClean="0"/>
              <a:t>farmacia</a:t>
            </a:r>
            <a:endParaRPr lang="en-US" sz="1800" dirty="0" smtClean="0"/>
          </a:p>
          <a:p>
            <a:pPr lvl="1"/>
            <a:r>
              <a:rPr lang="en-US" sz="1800" dirty="0" err="1" smtClean="0"/>
              <a:t>Promociones</a:t>
            </a:r>
            <a:r>
              <a:rPr lang="en-US" sz="1800" dirty="0" smtClean="0"/>
              <a:t> online</a:t>
            </a:r>
          </a:p>
          <a:p>
            <a:pPr lvl="1"/>
            <a:r>
              <a:rPr lang="en-US" sz="1800" dirty="0" smtClean="0"/>
              <a:t>E-</a:t>
            </a:r>
            <a:r>
              <a:rPr lang="en-US" sz="1800" dirty="0" err="1" smtClean="0"/>
              <a:t>farmacia</a:t>
            </a:r>
            <a:endParaRPr lang="en-US" sz="1800" dirty="0" smtClean="0"/>
          </a:p>
          <a:p>
            <a:pPr lvl="1"/>
            <a:r>
              <a:rPr lang="en-US" sz="1800" dirty="0" smtClean="0"/>
              <a:t>E-clinics</a:t>
            </a:r>
          </a:p>
          <a:p>
            <a:pPr lvl="1"/>
            <a:r>
              <a:rPr lang="en-US" sz="1800" dirty="0" smtClean="0"/>
              <a:t>Apps </a:t>
            </a:r>
            <a:r>
              <a:rPr lang="en-US" sz="1800" dirty="0" err="1" smtClean="0"/>
              <a:t>móviles</a:t>
            </a:r>
            <a:endParaRPr lang="en-US" sz="1800" dirty="0" smtClean="0"/>
          </a:p>
          <a:p>
            <a:r>
              <a:rPr lang="en-US" sz="2200" dirty="0" err="1" smtClean="0"/>
              <a:t>Acciones</a:t>
            </a:r>
            <a:r>
              <a:rPr lang="en-US" sz="2200" dirty="0" smtClean="0"/>
              <a:t> del OFF:</a:t>
            </a:r>
          </a:p>
          <a:p>
            <a:pPr lvl="1"/>
            <a:r>
              <a:rPr lang="en-US" sz="1800" dirty="0" err="1" smtClean="0"/>
              <a:t>Programas</a:t>
            </a:r>
            <a:r>
              <a:rPr lang="en-US" sz="1800" dirty="0" smtClean="0"/>
              <a:t> de </a:t>
            </a:r>
            <a:r>
              <a:rPr lang="en-US" sz="1800" dirty="0" err="1" smtClean="0"/>
              <a:t>fidelidad</a:t>
            </a:r>
            <a:endParaRPr lang="en-US" sz="1800" dirty="0" smtClean="0"/>
          </a:p>
          <a:p>
            <a:pPr lvl="1"/>
            <a:r>
              <a:rPr lang="en-US" sz="1800" dirty="0" err="1" smtClean="0"/>
              <a:t>Promociones</a:t>
            </a:r>
            <a:r>
              <a:rPr lang="en-US" sz="1800" dirty="0" smtClean="0"/>
              <a:t> on-shelf</a:t>
            </a:r>
          </a:p>
          <a:p>
            <a:pPr lvl="1"/>
            <a:r>
              <a:rPr lang="en-US" sz="1800" dirty="0" err="1" smtClean="0"/>
              <a:t>Clínicas</a:t>
            </a:r>
            <a:r>
              <a:rPr lang="en-US" sz="1800" dirty="0" smtClean="0"/>
              <a:t> in-store (</a:t>
            </a:r>
            <a:r>
              <a:rPr lang="en-US" sz="1800" dirty="0" err="1" smtClean="0"/>
              <a:t>vacunación</a:t>
            </a:r>
            <a:r>
              <a:rPr lang="en-US" sz="1800" dirty="0" smtClean="0"/>
              <a:t>, </a:t>
            </a:r>
            <a:r>
              <a:rPr lang="en-US" sz="1800" dirty="0" err="1" smtClean="0"/>
              <a:t>dejar</a:t>
            </a:r>
            <a:r>
              <a:rPr lang="en-US" sz="1800" dirty="0" smtClean="0"/>
              <a:t> de </a:t>
            </a:r>
            <a:r>
              <a:rPr lang="en-US" sz="1800" dirty="0" err="1" smtClean="0"/>
              <a:t>fumar</a:t>
            </a:r>
            <a:r>
              <a:rPr lang="en-US" sz="1800" dirty="0" smtClean="0"/>
              <a:t>,</a:t>
            </a:r>
            <a:r>
              <a:rPr lang="is-IS" sz="1800" dirty="0" smtClean="0"/>
              <a:t>…)</a:t>
            </a:r>
          </a:p>
          <a:p>
            <a:pPr lvl="1"/>
            <a:r>
              <a:rPr lang="is-IS" sz="1800" dirty="0" smtClean="0"/>
              <a:t>Más serviciso diferenciadores (consultores de belleza, bar de texturas,...)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camararzarago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5" name="Picture 4" descr="Captura de pantalla 2013-10-23 a las 01.0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RESUMEN MARCO JURIDICO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20" y="5879614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https://goo.gl/</a:t>
            </a:r>
            <a:r>
              <a:rPr lang="en-US" dirty="0" smtClean="0">
                <a:hlinkClick r:id="rId2"/>
              </a:rPr>
              <a:t>nspscL</a:t>
            </a:r>
            <a:r>
              <a:rPr lang="en-US" dirty="0"/>
              <a:t>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://goo.gl/</a:t>
            </a:r>
            <a:r>
              <a:rPr lang="en-US" dirty="0" smtClean="0">
                <a:hlinkClick r:id="rId3"/>
              </a:rPr>
              <a:t>dwXWVt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ptura de pantalla 2016-06-09 a las 6.21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590"/>
            <a:ext cx="3787930" cy="3787930"/>
          </a:xfrm>
          <a:prstGeom prst="rect">
            <a:avLst/>
          </a:prstGeom>
        </p:spPr>
      </p:pic>
      <p:pic>
        <p:nvPicPr>
          <p:cNvPr id="5" name="Picture 4" descr="Captura de pantalla 2016-06-09 a las 6.23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8" y="2006307"/>
            <a:ext cx="3743432" cy="3761604"/>
          </a:xfrm>
          <a:prstGeom prst="rect">
            <a:avLst/>
          </a:prstGeom>
        </p:spPr>
      </p:pic>
      <p:pic>
        <p:nvPicPr>
          <p:cNvPr id="6" name="Picture 5" descr="camararzaragoz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403056"/>
            <a:ext cx="1241061" cy="454944"/>
          </a:xfrm>
          <a:prstGeom prst="rect">
            <a:avLst/>
          </a:prstGeom>
        </p:spPr>
      </p:pic>
      <p:pic>
        <p:nvPicPr>
          <p:cNvPr id="7" name="Picture 6" descr="Captura de pantalla 2013-10-23 a las 01.08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51002"/>
            <a:ext cx="1377755" cy="2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RESUMEN MARCO JURIDICO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Ecommerce de </a:t>
            </a:r>
            <a:r>
              <a:rPr lang="en-US" b="1" dirty="0" err="1"/>
              <a:t>parafarmacia</a:t>
            </a:r>
            <a:r>
              <a:rPr lang="en-US" b="1" dirty="0"/>
              <a:t>.</a:t>
            </a:r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quieres</a:t>
            </a:r>
            <a:r>
              <a:rPr lang="en-US" dirty="0"/>
              <a:t> un ecommerce de </a:t>
            </a:r>
            <a:r>
              <a:rPr lang="en-US" dirty="0" err="1"/>
              <a:t>parafarmacia</a:t>
            </a:r>
            <a:r>
              <a:rPr lang="en-US" dirty="0"/>
              <a:t> </a:t>
            </a:r>
            <a:r>
              <a:rPr lang="en-US" dirty="0" err="1"/>
              <a:t>tendrás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b="1" dirty="0" err="1"/>
              <a:t>normativa</a:t>
            </a:r>
            <a:r>
              <a:rPr lang="en-US" b="1" dirty="0"/>
              <a:t> general (LSSI, Ley de </a:t>
            </a:r>
            <a:r>
              <a:rPr lang="en-US" b="1" dirty="0" err="1"/>
              <a:t>Consumidores</a:t>
            </a:r>
            <a:r>
              <a:rPr lang="en-US" b="1" dirty="0"/>
              <a:t>, </a:t>
            </a:r>
            <a:r>
              <a:rPr lang="en-US" b="1" dirty="0" err="1"/>
              <a:t>etc</a:t>
            </a:r>
            <a:r>
              <a:rPr lang="en-US" dirty="0"/>
              <a:t>).  </a:t>
            </a:r>
            <a:r>
              <a:rPr lang="en-US" dirty="0" err="1"/>
              <a:t>Dicha</a:t>
            </a:r>
            <a:r>
              <a:rPr lang="en-US" dirty="0"/>
              <a:t> web </a:t>
            </a:r>
            <a:r>
              <a:rPr lang="en-US" dirty="0" err="1"/>
              <a:t>nos</a:t>
            </a:r>
            <a:r>
              <a:rPr lang="en-US" dirty="0"/>
              <a:t> se </a:t>
            </a:r>
            <a:r>
              <a:rPr lang="en-US" dirty="0" err="1"/>
              <a:t>amparará</a:t>
            </a:r>
            <a:r>
              <a:rPr lang="en-US" dirty="0"/>
              <a:t> en el RD 870/2013, de </a:t>
            </a:r>
            <a:r>
              <a:rPr lang="en-US" dirty="0" err="1"/>
              <a:t>venta</a:t>
            </a:r>
            <a:r>
              <a:rPr lang="en-US" dirty="0"/>
              <a:t> online de </a:t>
            </a:r>
            <a:r>
              <a:rPr lang="en-US" dirty="0" err="1"/>
              <a:t>medicamentos</a:t>
            </a:r>
            <a:r>
              <a:rPr lang="en-US" dirty="0"/>
              <a:t>, </a:t>
            </a:r>
            <a:r>
              <a:rPr lang="en-US" dirty="0" err="1"/>
              <a:t>aunque</a:t>
            </a:r>
            <a:r>
              <a:rPr lang="en-US" dirty="0"/>
              <a:t> el titular de la web sea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farmacia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venta</a:t>
            </a:r>
            <a:r>
              <a:rPr lang="en-US" dirty="0"/>
              <a:t> de </a:t>
            </a:r>
            <a:r>
              <a:rPr lang="en-US" dirty="0" err="1"/>
              <a:t>parafarmacia</a:t>
            </a:r>
            <a:r>
              <a:rPr lang="en-US" dirty="0"/>
              <a:t> </a:t>
            </a:r>
            <a:r>
              <a:rPr lang="en-US" dirty="0" err="1"/>
              <a:t>sigue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tenerse</a:t>
            </a:r>
            <a:r>
              <a:rPr lang="en-US" dirty="0"/>
              <a:t> en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farmacia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respete</a:t>
            </a:r>
            <a:r>
              <a:rPr lang="en-US" b="1" dirty="0"/>
              <a:t> </a:t>
            </a:r>
            <a:r>
              <a:rPr lang="en-US" b="1" dirty="0" err="1"/>
              <a:t>algunas</a:t>
            </a:r>
            <a:r>
              <a:rPr lang="en-US" b="1" dirty="0"/>
              <a:t> </a:t>
            </a:r>
            <a:r>
              <a:rPr lang="en-US" b="1" dirty="0" err="1"/>
              <a:t>limitaciones</a:t>
            </a:r>
            <a:r>
              <a:rPr lang="en-US" b="1" dirty="0"/>
              <a:t> en </a:t>
            </a:r>
            <a:r>
              <a:rPr lang="en-US" b="1" dirty="0" err="1"/>
              <a:t>cuanto</a:t>
            </a:r>
            <a:r>
              <a:rPr lang="en-US" b="1" dirty="0"/>
              <a:t> a </a:t>
            </a:r>
            <a:r>
              <a:rPr lang="en-US" b="1" dirty="0" err="1"/>
              <a:t>ventas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pueda</a:t>
            </a:r>
            <a:r>
              <a:rPr lang="en-US" b="1" dirty="0"/>
              <a:t> </a:t>
            </a:r>
            <a:r>
              <a:rPr lang="en-US" b="1" dirty="0" err="1"/>
              <a:t>tener</a:t>
            </a:r>
            <a:r>
              <a:rPr lang="en-US" b="1" dirty="0"/>
              <a:t> en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inventario</a:t>
            </a:r>
            <a:r>
              <a:rPr lang="en-US" dirty="0"/>
              <a:t>.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mucho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quiera</a:t>
            </a:r>
            <a:r>
              <a:rPr lang="en-US" dirty="0"/>
              <a:t>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un 2×1 o un 15% en </a:t>
            </a:r>
            <a:r>
              <a:rPr lang="en-US" dirty="0" err="1"/>
              <a:t>Leche</a:t>
            </a:r>
            <a:r>
              <a:rPr lang="en-US" dirty="0"/>
              <a:t> de </a:t>
            </a:r>
            <a:r>
              <a:rPr lang="en-US" dirty="0" err="1"/>
              <a:t>Iniciación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se </a:t>
            </a:r>
            <a:r>
              <a:rPr lang="en-US" dirty="0" err="1"/>
              <a:t>trata</a:t>
            </a:r>
            <a:r>
              <a:rPr lang="en-US" dirty="0"/>
              <a:t> de un </a:t>
            </a:r>
            <a:r>
              <a:rPr lang="en-US" dirty="0" err="1"/>
              <a:t>producto</a:t>
            </a:r>
            <a:r>
              <a:rPr lang="en-US" dirty="0"/>
              <a:t> </a:t>
            </a:r>
            <a:r>
              <a:rPr lang="en-US" dirty="0" err="1"/>
              <a:t>regulado</a:t>
            </a:r>
            <a:r>
              <a:rPr lang="en-US" dirty="0"/>
              <a:t>.</a:t>
            </a:r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no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hablamos</a:t>
            </a:r>
            <a:r>
              <a:rPr lang="en-US" dirty="0"/>
              <a:t> de </a:t>
            </a:r>
            <a:r>
              <a:rPr lang="en-US" dirty="0" err="1"/>
              <a:t>medicamentos</a:t>
            </a:r>
            <a:r>
              <a:rPr lang="en-US" dirty="0"/>
              <a:t> </a:t>
            </a:r>
            <a:r>
              <a:rPr lang="en-US" dirty="0" err="1"/>
              <a:t>sino</a:t>
            </a:r>
            <a:r>
              <a:rPr lang="en-US" dirty="0"/>
              <a:t> de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limitaciones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la </a:t>
            </a:r>
            <a:r>
              <a:rPr lang="en-US" dirty="0" err="1"/>
              <a:t>venta</a:t>
            </a:r>
            <a:r>
              <a:rPr lang="en-US" dirty="0"/>
              <a:t> online y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tradicionalmente</a:t>
            </a:r>
            <a:r>
              <a:rPr lang="en-US" dirty="0"/>
              <a:t> se </a:t>
            </a:r>
            <a:r>
              <a:rPr lang="en-US" dirty="0" err="1"/>
              <a:t>venden</a:t>
            </a:r>
            <a:r>
              <a:rPr lang="en-US" dirty="0"/>
              <a:t> en la </a:t>
            </a:r>
            <a:r>
              <a:rPr lang="en-US" dirty="0" err="1"/>
              <a:t>farmacia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620" y="6435597"/>
            <a:ext cx="289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www.farmaciayderecho.com</a:t>
            </a:r>
            <a:endParaRPr lang="en-US" dirty="0"/>
          </a:p>
        </p:txBody>
      </p:sp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RESUMEN MARCO JURIDICO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Ecommerce de la </a:t>
            </a:r>
            <a:r>
              <a:rPr lang="en-US" b="1" dirty="0" err="1"/>
              <a:t>farmacia</a:t>
            </a:r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quieres</a:t>
            </a:r>
            <a:r>
              <a:rPr lang="en-US" dirty="0"/>
              <a:t> vender </a:t>
            </a:r>
            <a:r>
              <a:rPr lang="en-US" dirty="0" err="1"/>
              <a:t>medicamentos</a:t>
            </a:r>
            <a:r>
              <a:rPr lang="en-US" dirty="0"/>
              <a:t> no </a:t>
            </a:r>
            <a:r>
              <a:rPr lang="en-US" dirty="0" err="1"/>
              <a:t>queda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aplicar</a:t>
            </a:r>
            <a:r>
              <a:rPr lang="en-US" dirty="0"/>
              <a:t> a </a:t>
            </a:r>
            <a:r>
              <a:rPr lang="en-US" dirty="0" err="1"/>
              <a:t>rajatabla</a:t>
            </a:r>
            <a:r>
              <a:rPr lang="en-US" dirty="0"/>
              <a:t> </a:t>
            </a:r>
            <a:r>
              <a:rPr lang="en-US" b="1" dirty="0"/>
              <a:t>lo </a:t>
            </a:r>
            <a:r>
              <a:rPr lang="en-US" b="1" dirty="0" err="1"/>
              <a:t>previsto</a:t>
            </a:r>
            <a:r>
              <a:rPr lang="en-US" b="1" dirty="0"/>
              <a:t> en el RD 870/2013,</a:t>
            </a:r>
            <a:r>
              <a:rPr lang="en-US" dirty="0"/>
              <a:t> </a:t>
            </a:r>
            <a:r>
              <a:rPr lang="en-US" b="1" dirty="0" err="1"/>
              <a:t>debiendo</a:t>
            </a:r>
            <a:r>
              <a:rPr lang="en-US" b="1" dirty="0"/>
              <a:t> </a:t>
            </a:r>
            <a:r>
              <a:rPr lang="en-US" b="1" dirty="0" err="1"/>
              <a:t>disponer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web del logo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igual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Europa y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en </a:t>
            </a:r>
            <a:r>
              <a:rPr lang="en-US" u="sng" dirty="0">
                <a:hlinkClick r:id="rId2"/>
              </a:rPr>
              <a:t>este enlace la campaña europea.</a:t>
            </a:r>
          </a:p>
          <a:p>
            <a:r>
              <a:rPr lang="en-US" dirty="0"/>
              <a:t>Al </a:t>
            </a:r>
            <a:r>
              <a:rPr lang="en-US" dirty="0" err="1"/>
              <a:t>día</a:t>
            </a:r>
            <a:r>
              <a:rPr lang="en-US" dirty="0"/>
              <a:t> de hoy </a:t>
            </a:r>
            <a:r>
              <a:rPr lang="en-US" dirty="0" err="1"/>
              <a:t>sólo</a:t>
            </a:r>
            <a:r>
              <a:rPr lang="en-US" dirty="0"/>
              <a:t> se </a:t>
            </a:r>
            <a:r>
              <a:rPr lang="en-US" dirty="0" err="1"/>
              <a:t>consideran</a:t>
            </a:r>
            <a:r>
              <a:rPr lang="en-US" dirty="0"/>
              <a:t> webs de </a:t>
            </a:r>
            <a:r>
              <a:rPr lang="en-US" dirty="0" err="1"/>
              <a:t>farmacia</a:t>
            </a:r>
            <a:r>
              <a:rPr lang="en-US" dirty="0"/>
              <a:t> </a:t>
            </a:r>
            <a:r>
              <a:rPr lang="en-US" dirty="0" err="1"/>
              <a:t>oficiales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disponen</a:t>
            </a:r>
            <a:r>
              <a:rPr lang="en-US" dirty="0"/>
              <a:t> logo. </a:t>
            </a:r>
            <a:r>
              <a:rPr lang="en-US" b="1" dirty="0"/>
              <a:t>Las webs de </a:t>
            </a:r>
            <a:r>
              <a:rPr lang="en-US" b="1" dirty="0" err="1"/>
              <a:t>parafarmacia</a:t>
            </a:r>
            <a:r>
              <a:rPr lang="en-US" b="1" dirty="0"/>
              <a:t> de </a:t>
            </a:r>
            <a:r>
              <a:rPr lang="en-US" b="1" dirty="0" err="1"/>
              <a:t>farmacia</a:t>
            </a:r>
            <a:r>
              <a:rPr lang="en-US" b="1" dirty="0"/>
              <a:t> no se </a:t>
            </a:r>
            <a:r>
              <a:rPr lang="en-US" b="1" dirty="0" err="1"/>
              <a:t>consideran</a:t>
            </a:r>
            <a:r>
              <a:rPr lang="en-US" b="1" dirty="0"/>
              <a:t> webs de </a:t>
            </a:r>
            <a:r>
              <a:rPr lang="en-US" b="1" dirty="0" err="1"/>
              <a:t>farmacia</a:t>
            </a:r>
            <a:r>
              <a:rPr lang="en-US" b="1" dirty="0"/>
              <a:t>, </a:t>
            </a:r>
            <a:r>
              <a:rPr lang="en-US" b="1" dirty="0" err="1"/>
              <a:t>aunque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titular lo sea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ello</a:t>
            </a:r>
            <a:r>
              <a:rPr lang="en-US" dirty="0"/>
              <a:t> </a:t>
            </a:r>
            <a:r>
              <a:rPr lang="en-US" dirty="0" err="1"/>
              <a:t>dejan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legales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620" y="6435597"/>
            <a:ext cx="289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www.farmaciayderecho.com</a:t>
            </a:r>
            <a:endParaRPr lang="en-US" dirty="0"/>
          </a:p>
        </p:txBody>
      </p:sp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RESUMEN MARCO JURIDICO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Documentos</a:t>
            </a:r>
            <a:r>
              <a:rPr lang="en-US" b="1" dirty="0"/>
              <a:t> de la web</a:t>
            </a:r>
            <a:endParaRPr lang="en-US" dirty="0"/>
          </a:p>
          <a:p>
            <a:r>
              <a:rPr lang="en-US" dirty="0"/>
              <a:t>Toda web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documentación</a:t>
            </a:r>
            <a:r>
              <a:rPr lang="en-US" dirty="0"/>
              <a:t> legal a </a:t>
            </a:r>
            <a:r>
              <a:rPr lang="en-US" dirty="0" err="1"/>
              <a:t>disposición</a:t>
            </a:r>
            <a:r>
              <a:rPr lang="en-US" dirty="0"/>
              <a:t> del </a:t>
            </a:r>
            <a:r>
              <a:rPr lang="en-US" dirty="0" err="1"/>
              <a:t>usuario</a:t>
            </a:r>
            <a:r>
              <a:rPr lang="en-US" dirty="0"/>
              <a:t>. No vale con “</a:t>
            </a:r>
            <a:r>
              <a:rPr lang="en-US" dirty="0" err="1"/>
              <a:t>decir</a:t>
            </a:r>
            <a:r>
              <a:rPr lang="en-US" dirty="0"/>
              <a:t> soy legal y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en </a:t>
            </a:r>
            <a:r>
              <a:rPr lang="en-US" dirty="0" err="1"/>
              <a:t>regla</a:t>
            </a:r>
            <a:r>
              <a:rPr lang="en-US" dirty="0"/>
              <a:t>”,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b="1" dirty="0"/>
              <a:t>el </a:t>
            </a:r>
            <a:r>
              <a:rPr lang="en-US" b="1" dirty="0" err="1"/>
              <a:t>usuario</a:t>
            </a:r>
            <a:r>
              <a:rPr lang="en-US" b="1" dirty="0"/>
              <a:t> o </a:t>
            </a:r>
            <a:r>
              <a:rPr lang="en-US" b="1" dirty="0" err="1"/>
              <a:t>consumidor</a:t>
            </a:r>
            <a:r>
              <a:rPr lang="en-US" b="1" dirty="0"/>
              <a:t> </a:t>
            </a:r>
            <a:r>
              <a:rPr lang="en-US" b="1" dirty="0" err="1"/>
              <a:t>tiene</a:t>
            </a:r>
            <a:r>
              <a:rPr lang="en-US" b="1" dirty="0"/>
              <a:t> </a:t>
            </a:r>
            <a:r>
              <a:rPr lang="en-US" b="1" dirty="0" err="1"/>
              <a:t>derecho</a:t>
            </a:r>
            <a:r>
              <a:rPr lang="en-US" b="1" dirty="0"/>
              <a:t> a </a:t>
            </a:r>
            <a:r>
              <a:rPr lang="en-US" b="1" dirty="0" err="1"/>
              <a:t>tener</a:t>
            </a:r>
            <a:r>
              <a:rPr lang="en-US" b="1" dirty="0"/>
              <a:t> </a:t>
            </a:r>
            <a:r>
              <a:rPr lang="en-US" b="1" dirty="0" err="1"/>
              <a:t>acceso</a:t>
            </a:r>
            <a:r>
              <a:rPr lang="en-US" b="1" dirty="0"/>
              <a:t> a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documentación</a:t>
            </a:r>
            <a:r>
              <a:rPr lang="en-US" b="1" dirty="0"/>
              <a:t> </a:t>
            </a:r>
            <a:r>
              <a:rPr lang="en-US" b="1" dirty="0" err="1"/>
              <a:t>básica</a:t>
            </a:r>
            <a:r>
              <a:rPr lang="en-US" b="1" dirty="0"/>
              <a:t> legal de forma </a:t>
            </a:r>
            <a:r>
              <a:rPr lang="en-US" b="1" dirty="0" err="1"/>
              <a:t>permanente</a:t>
            </a:r>
            <a:r>
              <a:rPr lang="en-US" dirty="0"/>
              <a:t>.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fundamental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esté</a:t>
            </a:r>
            <a:r>
              <a:rPr lang="en-US" dirty="0"/>
              <a:t> en </a:t>
            </a:r>
            <a:r>
              <a:rPr lang="en-US" dirty="0" err="1"/>
              <a:t>una</a:t>
            </a:r>
            <a:r>
              <a:rPr lang="en-US" dirty="0"/>
              <a:t> parte </a:t>
            </a:r>
            <a:r>
              <a:rPr lang="en-US" dirty="0" err="1"/>
              <a:t>accesible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el primer </a:t>
            </a:r>
            <a:r>
              <a:rPr lang="en-US" dirty="0" err="1"/>
              <a:t>momento</a:t>
            </a:r>
            <a:r>
              <a:rPr lang="en-US" dirty="0"/>
              <a:t>, sin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tengamos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darnos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o </a:t>
            </a:r>
            <a:r>
              <a:rPr lang="en-US" dirty="0" err="1"/>
              <a:t>identificarnos</a:t>
            </a:r>
            <a:r>
              <a:rPr lang="en-US" dirty="0"/>
              <a:t>.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hablamos</a:t>
            </a:r>
            <a:r>
              <a:rPr lang="en-US" dirty="0"/>
              <a:t> de </a:t>
            </a:r>
            <a:r>
              <a:rPr lang="en-US" dirty="0" err="1"/>
              <a:t>documentación</a:t>
            </a:r>
            <a:r>
              <a:rPr lang="en-US" dirty="0"/>
              <a:t> legal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referimos</a:t>
            </a:r>
            <a:r>
              <a:rPr lang="en-US" dirty="0"/>
              <a:t> a: </a:t>
            </a:r>
            <a:r>
              <a:rPr lang="en-US" b="1" dirty="0" err="1"/>
              <a:t>aviso</a:t>
            </a:r>
            <a:r>
              <a:rPr lang="en-US" b="1" dirty="0"/>
              <a:t> legal, </a:t>
            </a:r>
            <a:r>
              <a:rPr lang="en-US" b="1" dirty="0" err="1"/>
              <a:t>política</a:t>
            </a:r>
            <a:r>
              <a:rPr lang="en-US" b="1" dirty="0"/>
              <a:t> de </a:t>
            </a:r>
            <a:r>
              <a:rPr lang="en-US" b="1" dirty="0" err="1"/>
              <a:t>protección</a:t>
            </a:r>
            <a:r>
              <a:rPr lang="en-US" b="1" dirty="0"/>
              <a:t> de </a:t>
            </a:r>
            <a:r>
              <a:rPr lang="en-US" b="1" dirty="0" err="1"/>
              <a:t>datos</a:t>
            </a:r>
            <a:r>
              <a:rPr lang="en-US" b="1" dirty="0"/>
              <a:t>, </a:t>
            </a:r>
            <a:r>
              <a:rPr lang="en-US" b="1" dirty="0" err="1"/>
              <a:t>condiciones</a:t>
            </a:r>
            <a:r>
              <a:rPr lang="en-US" b="1" dirty="0"/>
              <a:t> de </a:t>
            </a:r>
            <a:r>
              <a:rPr lang="en-US" b="1" dirty="0" err="1"/>
              <a:t>uso</a:t>
            </a:r>
            <a:r>
              <a:rPr lang="en-US" b="1" dirty="0"/>
              <a:t>, </a:t>
            </a:r>
            <a:r>
              <a:rPr lang="en-US" b="1" dirty="0" err="1"/>
              <a:t>política</a:t>
            </a:r>
            <a:r>
              <a:rPr lang="en-US" b="1" dirty="0"/>
              <a:t> o </a:t>
            </a:r>
            <a:r>
              <a:rPr lang="en-US" b="1" dirty="0" err="1"/>
              <a:t>condiciones</a:t>
            </a:r>
            <a:r>
              <a:rPr lang="en-US" b="1" dirty="0"/>
              <a:t> de </a:t>
            </a:r>
            <a:r>
              <a:rPr lang="en-US" b="1" dirty="0" err="1"/>
              <a:t>venta</a:t>
            </a:r>
            <a:r>
              <a:rPr lang="en-US" b="1" dirty="0"/>
              <a:t> y </a:t>
            </a:r>
            <a:r>
              <a:rPr lang="en-US" b="1" dirty="0" err="1"/>
              <a:t>política</a:t>
            </a:r>
            <a:r>
              <a:rPr lang="en-US" b="1" dirty="0"/>
              <a:t> de cookies.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aplicable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a webs de </a:t>
            </a:r>
            <a:r>
              <a:rPr lang="en-US" dirty="0" err="1"/>
              <a:t>farmacia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de </a:t>
            </a:r>
            <a:r>
              <a:rPr lang="en-US" dirty="0" err="1"/>
              <a:t>parafarmacia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620" y="6435597"/>
            <a:ext cx="289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www.farmaciayderecho.com</a:t>
            </a:r>
            <a:endParaRPr lang="en-US" dirty="0"/>
          </a:p>
        </p:txBody>
      </p:sp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RESUMEN MARCO JURIDICO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Protege</a:t>
            </a:r>
            <a:r>
              <a:rPr lang="en-US" b="1" dirty="0"/>
              <a:t> </a:t>
            </a:r>
            <a:r>
              <a:rPr lang="en-US" b="1" dirty="0" err="1"/>
              <a:t>tus</a:t>
            </a:r>
            <a:r>
              <a:rPr lang="en-US" b="1" dirty="0"/>
              <a:t> </a:t>
            </a:r>
            <a:r>
              <a:rPr lang="en-US" b="1" dirty="0" err="1"/>
              <a:t>derechos</a:t>
            </a:r>
            <a:r>
              <a:rPr lang="en-US" b="1" dirty="0"/>
              <a:t> o decide 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quieres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pase</a:t>
            </a:r>
            <a:r>
              <a:rPr lang="en-US" b="1" dirty="0"/>
              <a:t> con </a:t>
            </a:r>
            <a:r>
              <a:rPr lang="en-US" b="1" dirty="0" err="1"/>
              <a:t>ellos</a:t>
            </a:r>
            <a:r>
              <a:rPr lang="en-US" b="1" dirty="0"/>
              <a:t>.</a:t>
            </a:r>
            <a:endParaRPr lang="en-US" dirty="0"/>
          </a:p>
          <a:p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la </a:t>
            </a:r>
            <a:r>
              <a:rPr lang="en-US" dirty="0" err="1"/>
              <a:t>tranquilidad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web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tuya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b="1" dirty="0"/>
              <a:t> los </a:t>
            </a:r>
            <a:r>
              <a:rPr lang="en-US" b="1" dirty="0" err="1"/>
              <a:t>dominios</a:t>
            </a:r>
            <a:r>
              <a:rPr lang="en-US" b="1" dirty="0"/>
              <a:t> </a:t>
            </a:r>
            <a:r>
              <a:rPr lang="en-US" b="1" dirty="0" err="1"/>
              <a:t>estén</a:t>
            </a:r>
            <a:r>
              <a:rPr lang="en-US" b="1" dirty="0"/>
              <a:t> a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nombre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proteger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derechos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web,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un </a:t>
            </a:r>
            <a:r>
              <a:rPr lang="en-US" dirty="0" err="1"/>
              <a:t>contrato</a:t>
            </a:r>
            <a:r>
              <a:rPr lang="en-US" dirty="0"/>
              <a:t> con </a:t>
            </a:r>
            <a:r>
              <a:rPr lang="en-US" dirty="0" err="1"/>
              <a:t>tu</a:t>
            </a:r>
            <a:r>
              <a:rPr lang="en-US" dirty="0"/>
              <a:t> webmaster.</a:t>
            </a:r>
          </a:p>
          <a:p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, </a:t>
            </a:r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quieres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terceros</a:t>
            </a:r>
            <a:r>
              <a:rPr lang="en-US" b="1" dirty="0"/>
              <a:t> </a:t>
            </a:r>
            <a:r>
              <a:rPr lang="en-US" b="1" dirty="0" err="1"/>
              <a:t>puedan</a:t>
            </a:r>
            <a:r>
              <a:rPr lang="en-US" b="1" dirty="0"/>
              <a:t> </a:t>
            </a:r>
            <a:r>
              <a:rPr lang="en-US" b="1" dirty="0" err="1"/>
              <a:t>hacer</a:t>
            </a:r>
            <a:r>
              <a:rPr lang="en-US" b="1" dirty="0"/>
              <a:t> con </a:t>
            </a:r>
            <a:r>
              <a:rPr lang="en-US" b="1" dirty="0" err="1"/>
              <a:t>tus</a:t>
            </a:r>
            <a:r>
              <a:rPr lang="en-US" b="1" dirty="0"/>
              <a:t> post, </a:t>
            </a:r>
            <a:r>
              <a:rPr lang="en-US" b="1" dirty="0" err="1"/>
              <a:t>tus</a:t>
            </a:r>
            <a:r>
              <a:rPr lang="en-US" b="1" dirty="0"/>
              <a:t> </a:t>
            </a:r>
            <a:r>
              <a:rPr lang="en-US" b="1" dirty="0" err="1"/>
              <a:t>fotos</a:t>
            </a:r>
            <a:r>
              <a:rPr lang="en-US" b="1" dirty="0"/>
              <a:t> o </a:t>
            </a:r>
            <a:r>
              <a:rPr lang="en-US" b="1" dirty="0" err="1"/>
              <a:t>tus</a:t>
            </a:r>
            <a:r>
              <a:rPr lang="en-US" b="1" dirty="0"/>
              <a:t> </a:t>
            </a:r>
            <a:r>
              <a:rPr lang="en-US" b="1" dirty="0" err="1"/>
              <a:t>textos</a:t>
            </a:r>
            <a:r>
              <a:rPr lang="en-US" dirty="0"/>
              <a:t>. </a:t>
            </a:r>
            <a:r>
              <a:rPr lang="en-US" dirty="0" err="1"/>
              <a:t>Recuerda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mano</a:t>
            </a:r>
            <a:r>
              <a:rPr lang="en-US" dirty="0"/>
              <a:t> </a:t>
            </a:r>
            <a:r>
              <a:rPr lang="en-US" dirty="0" err="1"/>
              <a:t>permitir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copien</a:t>
            </a:r>
            <a:r>
              <a:rPr lang="en-US" dirty="0"/>
              <a:t>, </a:t>
            </a:r>
            <a:r>
              <a:rPr lang="en-US" dirty="0" err="1"/>
              <a:t>prohibirlo</a:t>
            </a:r>
            <a:r>
              <a:rPr lang="en-US" dirty="0"/>
              <a:t> o </a:t>
            </a:r>
            <a:r>
              <a:rPr lang="en-US" dirty="0" err="1"/>
              <a:t>poner</a:t>
            </a:r>
            <a:r>
              <a:rPr lang="en-US" dirty="0"/>
              <a:t> </a:t>
            </a:r>
            <a:r>
              <a:rPr lang="en-US" dirty="0" err="1"/>
              <a:t>reglas</a:t>
            </a:r>
            <a:r>
              <a:rPr lang="en-US" dirty="0"/>
              <a:t>.</a:t>
            </a:r>
          </a:p>
          <a:p>
            <a:r>
              <a:rPr lang="en-US" dirty="0"/>
              <a:t>Para </a:t>
            </a:r>
            <a:r>
              <a:rPr lang="en-US" dirty="0" err="1"/>
              <a:t>decidir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en este enlace podrás ver los distintos alcances de las licencias creative commons que es la alternativa al clásico copyright.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2620" y="6435597"/>
            <a:ext cx="289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www.farmaciayderecho.com</a:t>
            </a:r>
            <a:endParaRPr lang="en-US" dirty="0"/>
          </a:p>
        </p:txBody>
      </p:sp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RESUMEN MARCO JURIDICO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política</a:t>
            </a:r>
            <a:r>
              <a:rPr lang="en-US" b="1" dirty="0"/>
              <a:t> de </a:t>
            </a:r>
            <a:r>
              <a:rPr lang="en-US" b="1" dirty="0" err="1"/>
              <a:t>devoluciones</a:t>
            </a:r>
            <a:r>
              <a:rPr lang="en-US" b="1" dirty="0"/>
              <a:t> y </a:t>
            </a:r>
            <a:r>
              <a:rPr lang="en-US" b="1" dirty="0" err="1"/>
              <a:t>desistimiento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uno</a:t>
            </a:r>
            <a:r>
              <a:rPr lang="en-US" dirty="0"/>
              <a:t> de los </a:t>
            </a:r>
            <a:r>
              <a:rPr lang="en-US" dirty="0" err="1"/>
              <a:t>derechos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conocidos</a:t>
            </a:r>
            <a:r>
              <a:rPr lang="en-US" dirty="0"/>
              <a:t> y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en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r>
              <a:rPr lang="en-US" dirty="0"/>
              <a:t> y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en ecommerce de la </a:t>
            </a:r>
            <a:r>
              <a:rPr lang="en-US" dirty="0" err="1"/>
              <a:t>farmacia</a:t>
            </a:r>
            <a:r>
              <a:rPr lang="en-US" dirty="0"/>
              <a:t> .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desistir</a:t>
            </a:r>
            <a:r>
              <a:rPr lang="en-US" dirty="0"/>
              <a:t>. La Ley de </a:t>
            </a:r>
            <a:r>
              <a:rPr lang="en-US" dirty="0" err="1"/>
              <a:t>Consumidores</a:t>
            </a:r>
            <a:r>
              <a:rPr lang="en-US" dirty="0"/>
              <a:t> </a:t>
            </a:r>
            <a:r>
              <a:rPr lang="en-US" dirty="0" err="1"/>
              <a:t>establece</a:t>
            </a:r>
            <a:r>
              <a:rPr lang="en-US" dirty="0"/>
              <a:t> un </a:t>
            </a:r>
            <a:r>
              <a:rPr lang="en-US" dirty="0" err="1"/>
              <a:t>plazo</a:t>
            </a:r>
            <a:r>
              <a:rPr lang="en-US" dirty="0"/>
              <a:t> de 14 </a:t>
            </a:r>
            <a:r>
              <a:rPr lang="en-US" dirty="0" err="1"/>
              <a:t>días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en </a:t>
            </a:r>
            <a:r>
              <a:rPr lang="en-US" dirty="0" err="1"/>
              <a:t>materia</a:t>
            </a:r>
            <a:r>
              <a:rPr lang="en-US" dirty="0"/>
              <a:t> de </a:t>
            </a:r>
            <a:r>
              <a:rPr lang="en-US" dirty="0" err="1"/>
              <a:t>farmacia</a:t>
            </a:r>
            <a:r>
              <a:rPr lang="en-US" dirty="0"/>
              <a:t> hay dos </a:t>
            </a:r>
            <a:r>
              <a:rPr lang="en-US" dirty="0" err="1"/>
              <a:t>cuestiones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de </a:t>
            </a:r>
            <a:r>
              <a:rPr lang="en-US" dirty="0" err="1"/>
              <a:t>traerse</a:t>
            </a:r>
            <a:r>
              <a:rPr lang="en-US" dirty="0"/>
              <a:t> a </a:t>
            </a:r>
            <a:r>
              <a:rPr lang="en-US" dirty="0" err="1"/>
              <a:t>colación</a:t>
            </a:r>
            <a:r>
              <a:rPr lang="en-US" dirty="0"/>
              <a:t>. </a:t>
            </a:r>
            <a:r>
              <a:rPr lang="en-US" b="1" dirty="0"/>
              <a:t>La </a:t>
            </a:r>
            <a:r>
              <a:rPr lang="en-US" b="1" dirty="0" err="1"/>
              <a:t>devolución</a:t>
            </a:r>
            <a:r>
              <a:rPr lang="en-US" b="1" dirty="0"/>
              <a:t> y </a:t>
            </a:r>
            <a:r>
              <a:rPr lang="en-US" b="1" dirty="0" err="1"/>
              <a:t>desistimiento</a:t>
            </a:r>
            <a:r>
              <a:rPr lang="en-US" b="1" dirty="0"/>
              <a:t> </a:t>
            </a:r>
            <a:r>
              <a:rPr lang="en-US" b="1" dirty="0" err="1"/>
              <a:t>cuando</a:t>
            </a:r>
            <a:r>
              <a:rPr lang="en-US" b="1" dirty="0"/>
              <a:t> se </a:t>
            </a:r>
            <a:r>
              <a:rPr lang="en-US" b="1" dirty="0" err="1"/>
              <a:t>trata</a:t>
            </a:r>
            <a:r>
              <a:rPr lang="en-US" b="1" dirty="0"/>
              <a:t> de </a:t>
            </a:r>
            <a:r>
              <a:rPr lang="en-US" b="1" dirty="0" err="1"/>
              <a:t>medicamentos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b="1" dirty="0"/>
              <a:t> </a:t>
            </a:r>
            <a:r>
              <a:rPr lang="en-US" b="1" dirty="0" err="1"/>
              <a:t>previsto</a:t>
            </a:r>
            <a:r>
              <a:rPr lang="en-US" b="1" dirty="0"/>
              <a:t> en el RD 870/2013</a:t>
            </a:r>
            <a:r>
              <a:rPr lang="en-US" dirty="0"/>
              <a:t>, sin </a:t>
            </a:r>
            <a:r>
              <a:rPr lang="en-US" dirty="0" err="1"/>
              <a:t>que</a:t>
            </a:r>
            <a:r>
              <a:rPr lang="en-US" dirty="0"/>
              <a:t> sea </a:t>
            </a:r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aplicar</a:t>
            </a:r>
            <a:r>
              <a:rPr lang="en-US" dirty="0"/>
              <a:t> la </a:t>
            </a:r>
            <a:r>
              <a:rPr lang="en-US" dirty="0" err="1"/>
              <a:t>regla</a:t>
            </a:r>
            <a:r>
              <a:rPr lang="en-US" dirty="0"/>
              <a:t> general de los 14 </a:t>
            </a:r>
            <a:r>
              <a:rPr lang="en-US" dirty="0" err="1"/>
              <a:t>días</a:t>
            </a:r>
            <a:r>
              <a:rPr lang="en-US" dirty="0"/>
              <a:t> de la Ley de </a:t>
            </a:r>
            <a:r>
              <a:rPr lang="en-US" dirty="0" err="1"/>
              <a:t>Consumidores</a:t>
            </a:r>
            <a:r>
              <a:rPr lang="en-US" dirty="0"/>
              <a:t>.</a:t>
            </a:r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lado</a:t>
            </a:r>
            <a:r>
              <a:rPr lang="en-US" dirty="0"/>
              <a:t>, </a:t>
            </a:r>
            <a:r>
              <a:rPr lang="en-US" b="1" dirty="0" err="1"/>
              <a:t>muchos</a:t>
            </a:r>
            <a:r>
              <a:rPr lang="en-US" b="1" dirty="0"/>
              <a:t> de los </a:t>
            </a:r>
            <a:r>
              <a:rPr lang="en-US" b="1" dirty="0" err="1"/>
              <a:t>productos</a:t>
            </a:r>
            <a:r>
              <a:rPr lang="en-US" b="1" dirty="0"/>
              <a:t> de la </a:t>
            </a:r>
            <a:r>
              <a:rPr lang="en-US" b="1" dirty="0" err="1"/>
              <a:t>parafarmacia</a:t>
            </a:r>
            <a:r>
              <a:rPr lang="en-US" b="1" dirty="0"/>
              <a:t> </a:t>
            </a:r>
            <a:r>
              <a:rPr lang="en-US" b="1" dirty="0" err="1"/>
              <a:t>también</a:t>
            </a:r>
            <a:r>
              <a:rPr lang="en-US" b="1" dirty="0"/>
              <a:t> </a:t>
            </a:r>
            <a:r>
              <a:rPr lang="en-US" b="1" dirty="0" err="1"/>
              <a:t>pueden</a:t>
            </a:r>
            <a:r>
              <a:rPr lang="en-US" b="1" dirty="0"/>
              <a:t> </a:t>
            </a:r>
            <a:r>
              <a:rPr lang="en-US" b="1" dirty="0" err="1"/>
              <a:t>entrar</a:t>
            </a:r>
            <a:r>
              <a:rPr lang="en-US" b="1" dirty="0"/>
              <a:t> </a:t>
            </a:r>
            <a:r>
              <a:rPr lang="en-US" b="1" dirty="0" err="1"/>
              <a:t>dentro</a:t>
            </a:r>
            <a:r>
              <a:rPr lang="en-US" b="1" dirty="0"/>
              <a:t> de </a:t>
            </a:r>
            <a:r>
              <a:rPr lang="en-US" b="1" dirty="0" err="1"/>
              <a:t>las</a:t>
            </a:r>
            <a:r>
              <a:rPr lang="en-US" b="1" dirty="0"/>
              <a:t> </a:t>
            </a:r>
            <a:r>
              <a:rPr lang="en-US" b="1" dirty="0" err="1"/>
              <a:t>excepciones</a:t>
            </a:r>
            <a:r>
              <a:rPr lang="en-US" b="1" dirty="0"/>
              <a:t> al </a:t>
            </a:r>
            <a:r>
              <a:rPr lang="en-US" b="1" dirty="0" err="1"/>
              <a:t>derecho</a:t>
            </a:r>
            <a:r>
              <a:rPr lang="en-US" b="1" dirty="0"/>
              <a:t> de </a:t>
            </a:r>
            <a:r>
              <a:rPr lang="en-US" b="1" dirty="0" err="1"/>
              <a:t>desistimiento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la </a:t>
            </a:r>
            <a:r>
              <a:rPr lang="en-US" dirty="0" err="1"/>
              <a:t>venta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web de </a:t>
            </a:r>
            <a:r>
              <a:rPr lang="en-US" dirty="0" err="1"/>
              <a:t>parafarmacia</a:t>
            </a:r>
            <a:r>
              <a:rPr lang="en-US" dirty="0"/>
              <a:t> genera </a:t>
            </a:r>
            <a:r>
              <a:rPr lang="en-US" dirty="0" err="1"/>
              <a:t>derechos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 y </a:t>
            </a:r>
            <a:r>
              <a:rPr lang="en-US" dirty="0" err="1"/>
              <a:t>consumidores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a los de </a:t>
            </a:r>
            <a:r>
              <a:rPr lang="en-US" dirty="0" err="1"/>
              <a:t>otras</a:t>
            </a:r>
            <a:r>
              <a:rPr lang="en-US" dirty="0"/>
              <a:t> webs de </a:t>
            </a:r>
            <a:r>
              <a:rPr lang="en-US" dirty="0" err="1"/>
              <a:t>venta</a:t>
            </a:r>
            <a:r>
              <a:rPr lang="en-US" dirty="0"/>
              <a:t> de </a:t>
            </a:r>
            <a:r>
              <a:rPr lang="en-US" dirty="0" err="1"/>
              <a:t>productos</a:t>
            </a:r>
            <a:r>
              <a:rPr lang="en-US" dirty="0"/>
              <a:t> de </a:t>
            </a:r>
            <a:r>
              <a:rPr lang="en-US" dirty="0" err="1"/>
              <a:t>consumo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2620" y="6435597"/>
            <a:ext cx="289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www.farmaciayderecho.com</a:t>
            </a:r>
            <a:endParaRPr lang="en-US" dirty="0"/>
          </a:p>
        </p:txBody>
      </p:sp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Empezando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endParaRPr lang="en-US" dirty="0"/>
          </a:p>
        </p:txBody>
      </p:sp>
      <p:pic>
        <p:nvPicPr>
          <p:cNvPr id="5" name="Content Placeholder 4" descr="Fondo pastillas amarillas Fotol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 b="6661"/>
          <a:stretch>
            <a:fillRect/>
          </a:stretch>
        </p:blipFill>
        <p:spPr/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Básico:</a:t>
            </a:r>
          </a:p>
          <a:p>
            <a:pPr marL="0" indent="0">
              <a:buFont typeface="Arial"/>
              <a:buNone/>
            </a:pPr>
            <a:r>
              <a:rPr lang="en-US" smtClean="0"/>
              <a:t>	-web responsive</a:t>
            </a:r>
          </a:p>
          <a:p>
            <a:pPr marL="0" indent="0">
              <a:buFont typeface="Arial"/>
              <a:buNone/>
            </a:pPr>
            <a:r>
              <a:rPr lang="en-US" smtClean="0"/>
              <a:t>	-tiempo de carga</a:t>
            </a:r>
          </a:p>
          <a:p>
            <a:pPr marL="0" indent="0">
              <a:buFont typeface="Arial"/>
              <a:buNone/>
            </a:pPr>
            <a:r>
              <a:rPr lang="en-US" smtClean="0"/>
              <a:t>	-fácil de navegar</a:t>
            </a:r>
          </a:p>
          <a:p>
            <a:pPr marL="0" indent="0">
              <a:buFont typeface="Arial"/>
              <a:buNone/>
            </a:pPr>
            <a:r>
              <a:rPr lang="en-US" smtClean="0"/>
              <a:t>	-atractiva</a:t>
            </a:r>
          </a:p>
          <a:p>
            <a:pPr marL="0" indent="0">
              <a:buFont typeface="Arial"/>
              <a:buNone/>
            </a:pPr>
            <a:r>
              <a:rPr lang="en-US" smtClean="0"/>
              <a:t>	-metadescripciones</a:t>
            </a:r>
          </a:p>
          <a:p>
            <a:pPr marL="0" indent="0">
              <a:buFont typeface="Arial"/>
              <a:buNone/>
            </a:pPr>
            <a:r>
              <a:rPr lang="en-US" smtClean="0"/>
              <a:t>	-Keywords</a:t>
            </a:r>
          </a:p>
          <a:p>
            <a:pPr marL="0" indent="0">
              <a:buFont typeface="Arial"/>
              <a:buNone/>
            </a:pPr>
            <a:r>
              <a:rPr lang="en-US" smtClean="0"/>
              <a:t>	-Backlinks</a:t>
            </a:r>
            <a:endParaRPr lang="en-US" dirty="0"/>
          </a:p>
        </p:txBody>
      </p:sp>
      <p:pic>
        <p:nvPicPr>
          <p:cNvPr id="7" name="Picture 6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8" name="Picture 7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RECURSOS NECESARIOS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522" y="4433876"/>
            <a:ext cx="8229600" cy="4525963"/>
          </a:xfrm>
        </p:spPr>
        <p:txBody>
          <a:bodyPr/>
          <a:lstStyle/>
          <a:p>
            <a:r>
              <a:rPr lang="en-US" dirty="0" smtClean="0"/>
              <a:t>TIEMPO</a:t>
            </a:r>
          </a:p>
          <a:p>
            <a:r>
              <a:rPr lang="en-US" dirty="0" smtClean="0"/>
              <a:t>CONOCIMIENTO</a:t>
            </a:r>
          </a:p>
          <a:p>
            <a:r>
              <a:rPr lang="en-US" dirty="0" smtClean="0"/>
              <a:t>RECURSOS TÉCNICOS</a:t>
            </a:r>
          </a:p>
          <a:p>
            <a:r>
              <a:rPr lang="en-US" dirty="0" smtClean="0"/>
              <a:t>RECURSOS HUMANOS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otolia_cruz eco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22" y="936581"/>
            <a:ext cx="5300559" cy="3484110"/>
          </a:xfrm>
          <a:prstGeom prst="rect">
            <a:avLst/>
          </a:prstGeom>
        </p:spPr>
      </p:pic>
      <p:pic>
        <p:nvPicPr>
          <p:cNvPr id="6" name="Picture 5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7" name="Picture 6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RECURSOS NECESARIOS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9" y="1045264"/>
            <a:ext cx="5210106" cy="51657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TIEMPO:</a:t>
            </a:r>
          </a:p>
          <a:p>
            <a:pPr lvl="1"/>
            <a:r>
              <a:rPr lang="en-US" dirty="0" smtClean="0"/>
              <a:t>SOCIAL MEDIA (5H SEMANA)</a:t>
            </a:r>
          </a:p>
          <a:p>
            <a:pPr lvl="1"/>
            <a:r>
              <a:rPr lang="en-US" dirty="0" smtClean="0"/>
              <a:t>GENERACIÓN CONTENIDO WEB (ACTUALIZACIÓN EVENTOS BANNERS 2H SEMANA)</a:t>
            </a:r>
          </a:p>
          <a:p>
            <a:pPr lvl="1"/>
            <a:r>
              <a:rPr lang="en-US" dirty="0" smtClean="0"/>
              <a:t>GENERACIÓN CONTENIDO BLOG (2H SEMANA SI ACTUALIZACION 1 VEZ/SEMANA) </a:t>
            </a:r>
          </a:p>
          <a:p>
            <a:pPr lvl="1"/>
            <a:r>
              <a:rPr lang="en-US" dirty="0" smtClean="0"/>
              <a:t>SUBIR PRODUCTOS (MÍNIMO 1000 PARA QUE GOOGLE TE POSICIONE) DESCRIPCIÓN DETALLADA (MUCHAS HORAS)</a:t>
            </a:r>
          </a:p>
          <a:p>
            <a:pPr lvl="1"/>
            <a:endParaRPr lang="en-US" dirty="0"/>
          </a:p>
        </p:txBody>
      </p:sp>
      <p:pic>
        <p:nvPicPr>
          <p:cNvPr id="4" name="Picture 3" descr="574372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98" y="1269951"/>
            <a:ext cx="3011426" cy="4734631"/>
          </a:xfrm>
          <a:prstGeom prst="rect">
            <a:avLst/>
          </a:prstGeom>
        </p:spPr>
      </p:pic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SITUACION ACTUAL DE LAS FARMACIAS EN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917"/>
            <a:ext cx="8229600" cy="4525963"/>
          </a:xfrm>
        </p:spPr>
        <p:txBody>
          <a:bodyPr/>
          <a:lstStyle/>
          <a:p>
            <a:r>
              <a:rPr lang="en-US" dirty="0" smtClean="0"/>
              <a:t>ANÁLISIS Y EVOLUCIÓN DE LA FARMACIA EN INTERNET</a:t>
            </a:r>
          </a:p>
          <a:p>
            <a:r>
              <a:rPr lang="en-US" dirty="0" smtClean="0"/>
              <a:t>RESUMEN MARCO JURIDICO</a:t>
            </a:r>
          </a:p>
          <a:p>
            <a:r>
              <a:rPr lang="en-US" dirty="0" smtClean="0"/>
              <a:t>RECURSOS NECESARIOS</a:t>
            </a:r>
          </a:p>
          <a:p>
            <a:r>
              <a:rPr lang="en-US" dirty="0" smtClean="0"/>
              <a:t>5 CASOS DE ÉXITO EN ESPAÑA: ANÁLISIS Y ESTRATEGIA DISEÑADA</a:t>
            </a:r>
            <a:endParaRPr lang="en-US" dirty="0"/>
          </a:p>
        </p:txBody>
      </p:sp>
      <p:pic>
        <p:nvPicPr>
          <p:cNvPr id="4" name="Picture 3" descr="camararzarago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0" y="5929789"/>
            <a:ext cx="2109978" cy="773469"/>
          </a:xfrm>
          <a:prstGeom prst="rect">
            <a:avLst/>
          </a:prstGeom>
        </p:spPr>
      </p:pic>
      <p:pic>
        <p:nvPicPr>
          <p:cNvPr id="5" name="Picture 4" descr="Captura de pantalla 2013-10-23 a las 01.0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23" y="6237463"/>
            <a:ext cx="2342377" cy="4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4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RECURSOS NECESARIOS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012" cy="47815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CONOCIMIENTO</a:t>
            </a:r>
          </a:p>
          <a:p>
            <a:pPr lvl="1"/>
            <a:r>
              <a:rPr lang="en-US" dirty="0" smtClean="0"/>
              <a:t>FORMACION GENERALISTA ($)</a:t>
            </a:r>
          </a:p>
          <a:p>
            <a:pPr lvl="1"/>
            <a:r>
              <a:rPr lang="en-US" dirty="0" smtClean="0"/>
              <a:t>FORMACION ESPECIALIZADA ($$)</a:t>
            </a:r>
          </a:p>
          <a:p>
            <a:pPr lvl="1"/>
            <a:r>
              <a:rPr lang="en-US" dirty="0" smtClean="0"/>
              <a:t>TIEMPO EN CONSEGUIR ESTE CONOCIMIENTO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CURSOS ESPECIFICOS DEL CANAL FARMACIA (O NO)</a:t>
            </a:r>
          </a:p>
          <a:p>
            <a:pPr lvl="1"/>
            <a:r>
              <a:rPr lang="en-US" dirty="0" smtClean="0"/>
              <a:t>LIBROS ($)</a:t>
            </a:r>
          </a:p>
          <a:p>
            <a:pPr lvl="1"/>
            <a:r>
              <a:rPr lang="en-US" dirty="0" smtClean="0"/>
              <a:t>TIEMPO EN APRENDER DE MANERA “LIBRE” (BLOGS)</a:t>
            </a:r>
          </a:p>
          <a:p>
            <a:pPr lvl="1"/>
            <a:endParaRPr lang="en-US" dirty="0"/>
          </a:p>
        </p:txBody>
      </p:sp>
      <p:pic>
        <p:nvPicPr>
          <p:cNvPr id="4" name="Picture 3" descr="200318858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59" y="1417638"/>
            <a:ext cx="2670889" cy="4722795"/>
          </a:xfrm>
          <a:prstGeom prst="rect">
            <a:avLst/>
          </a:prstGeom>
        </p:spPr>
      </p:pic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RECURSOS NECESARIOS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19619" cy="46961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RECURSOS TÉCNICOS</a:t>
            </a:r>
          </a:p>
          <a:p>
            <a:pPr lvl="1"/>
            <a:r>
              <a:rPr lang="en-US" dirty="0" smtClean="0"/>
              <a:t>SERVIDOR ESPECIFICO PARA WEB</a:t>
            </a:r>
          </a:p>
          <a:p>
            <a:pPr lvl="1"/>
            <a:r>
              <a:rPr lang="en-US" dirty="0" smtClean="0"/>
              <a:t>PAYPAL/TPV VIRTUAL (MANTENIMIENTO)</a:t>
            </a:r>
          </a:p>
          <a:p>
            <a:pPr lvl="1"/>
            <a:r>
              <a:rPr lang="en-US" dirty="0" smtClean="0"/>
              <a:t>LÍNEA 900?</a:t>
            </a:r>
          </a:p>
          <a:p>
            <a:pPr lvl="1"/>
            <a:r>
              <a:rPr lang="en-US" dirty="0" smtClean="0"/>
              <a:t>ORDENADOR ESPECIFICO PARA VENTA ONLINE DE POTENCIA Y CARGA ESPECIAL</a:t>
            </a:r>
          </a:p>
          <a:p>
            <a:pPr lvl="1"/>
            <a:r>
              <a:rPr lang="en-US" dirty="0" smtClean="0"/>
              <a:t>TIRADOR PARA HACER FOTOS DE PRODUCTO</a:t>
            </a:r>
            <a:endParaRPr lang="en-US" dirty="0"/>
          </a:p>
        </p:txBody>
      </p:sp>
      <p:pic>
        <p:nvPicPr>
          <p:cNvPr id="5" name="Picture 4" descr="AA0028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19" y="1779714"/>
            <a:ext cx="3106812" cy="4241834"/>
          </a:xfrm>
          <a:prstGeom prst="rect">
            <a:avLst/>
          </a:prstGeom>
        </p:spPr>
      </p:pic>
      <p:pic>
        <p:nvPicPr>
          <p:cNvPr id="6" name="Picture 5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7" name="Picture 6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RECURSOS NECESARIOS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7021" cy="4770897"/>
          </a:xfrm>
        </p:spPr>
        <p:txBody>
          <a:bodyPr/>
          <a:lstStyle/>
          <a:p>
            <a:r>
              <a:rPr lang="en-US" dirty="0" smtClean="0"/>
              <a:t>RECURSOS HUMANOS</a:t>
            </a:r>
          </a:p>
          <a:p>
            <a:pPr lvl="1"/>
            <a:r>
              <a:rPr lang="en-US" dirty="0" smtClean="0"/>
              <a:t>¿PERSONAL ESPECIFICO? </a:t>
            </a:r>
            <a:endParaRPr lang="en-US" dirty="0"/>
          </a:p>
          <a:p>
            <a:pPr lvl="1"/>
            <a:r>
              <a:rPr lang="en-US" dirty="0" smtClean="0"/>
              <a:t>¿PERSONAL DE LA FARMACIA QUE AHORA SE VUELCA EN EL MUNDO DIGITAL?</a:t>
            </a:r>
          </a:p>
          <a:p>
            <a:pPr lvl="1"/>
            <a:r>
              <a:rPr lang="en-US" dirty="0" smtClean="0"/>
              <a:t>¿MEDIA JORNADA?</a:t>
            </a:r>
          </a:p>
          <a:p>
            <a:pPr lvl="1"/>
            <a:r>
              <a:rPr lang="en-US" dirty="0" smtClean="0"/>
              <a:t>¿JORNADA ENTERA?</a:t>
            </a:r>
          </a:p>
          <a:p>
            <a:pPr lvl="1"/>
            <a:r>
              <a:rPr lang="en-US" dirty="0" smtClean="0"/>
              <a:t>¿EXTERNALIZAR?</a:t>
            </a:r>
          </a:p>
          <a:p>
            <a:pPr lvl="1"/>
            <a:r>
              <a:rPr lang="en-US" dirty="0" smtClean="0"/>
              <a:t>¿CHAT FARMACEUTICO?</a:t>
            </a:r>
          </a:p>
          <a:p>
            <a:pPr lvl="1"/>
            <a:endParaRPr lang="en-US" dirty="0"/>
          </a:p>
        </p:txBody>
      </p:sp>
      <p:pic>
        <p:nvPicPr>
          <p:cNvPr id="4" name="Picture 3" descr="AA0062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55" y="1751685"/>
            <a:ext cx="2953723" cy="4408422"/>
          </a:xfrm>
          <a:prstGeom prst="rect">
            <a:avLst/>
          </a:prstGeom>
        </p:spPr>
      </p:pic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6" name="Picture 5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5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Fuentes </a:t>
            </a:r>
            <a:r>
              <a:rPr lang="en-US" dirty="0" err="1" smtClean="0"/>
              <a:t>consultadas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Informe</a:t>
            </a:r>
            <a:r>
              <a:rPr lang="en-US" dirty="0" smtClean="0"/>
              <a:t> </a:t>
            </a:r>
            <a:r>
              <a:rPr lang="en-US" dirty="0" err="1" smtClean="0"/>
              <a:t>Evolufarma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https://www.evolufarma.com/informe-farmadigital-2016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James Dudley: </a:t>
            </a:r>
            <a:r>
              <a:rPr lang="en-US" dirty="0">
                <a:hlinkClick r:id="rId3"/>
              </a:rPr>
              <a:t>http://goo.gl/</a:t>
            </a:r>
            <a:r>
              <a:rPr lang="en-US" dirty="0" smtClean="0">
                <a:hlinkClick r:id="rId3"/>
              </a:rPr>
              <a:t>GZtvlS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Informe</a:t>
            </a:r>
            <a:r>
              <a:rPr lang="en-US" dirty="0" smtClean="0"/>
              <a:t> </a:t>
            </a:r>
            <a:r>
              <a:rPr lang="en-US" dirty="0" err="1" smtClean="0"/>
              <a:t>Aspime</a:t>
            </a:r>
            <a:r>
              <a:rPr lang="en-US" dirty="0" smtClean="0"/>
              <a:t> 2015 </a:t>
            </a:r>
            <a:r>
              <a:rPr lang="en-US" dirty="0">
                <a:hlinkClick r:id="rId4"/>
              </a:rPr>
              <a:t>https://goo.gl/</a:t>
            </a:r>
            <a:r>
              <a:rPr lang="en-US" dirty="0" smtClean="0">
                <a:hlinkClick r:id="rId4"/>
              </a:rPr>
              <a:t>2HH5NE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farmacia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segura</a:t>
            </a:r>
            <a:r>
              <a:rPr lang="en-US" dirty="0" smtClean="0"/>
              <a:t> </a:t>
            </a:r>
            <a:r>
              <a:rPr lang="en-US" dirty="0"/>
              <a:t>en Internet </a:t>
            </a:r>
            <a:r>
              <a:rPr lang="en-US" dirty="0">
                <a:hlinkClick r:id="rId5"/>
              </a:rPr>
              <a:t>https://goo.gl/</a:t>
            </a:r>
            <a:r>
              <a:rPr lang="en-US" dirty="0" smtClean="0">
                <a:hlinkClick r:id="rId5"/>
              </a:rPr>
              <a:t>nspscL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mararzaragoz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5" name="Picture 4" descr="Captura de pantalla 2013-10-23 a las 01.08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MUCHAS GRACIAS</a:t>
            </a:r>
            <a:endParaRPr lang="en-US" dirty="0"/>
          </a:p>
        </p:txBody>
      </p:sp>
      <p:pic>
        <p:nvPicPr>
          <p:cNvPr id="6" name="Content Placeholder 5" descr="Captura de pantalla 2013-10-23 a las 01.08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282" b="-88282"/>
          <a:stretch>
            <a:fillRect/>
          </a:stretch>
        </p:blipFill>
        <p:spPr>
          <a:xfrm>
            <a:off x="2036788" y="1301966"/>
            <a:ext cx="5162602" cy="2839232"/>
          </a:xfrm>
        </p:spPr>
      </p:pic>
      <p:sp>
        <p:nvSpPr>
          <p:cNvPr id="7" name="TextBox 6"/>
          <p:cNvSpPr txBox="1"/>
          <p:nvPr/>
        </p:nvSpPr>
        <p:spPr>
          <a:xfrm>
            <a:off x="2209289" y="3372306"/>
            <a:ext cx="5090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Inma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Riu</a:t>
            </a:r>
            <a:endParaRPr lang="en-US" dirty="0" smtClean="0">
              <a:latin typeface="American Typewriter"/>
              <a:cs typeface="American Typewriter"/>
            </a:endParaRPr>
          </a:p>
          <a:p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  <a:hlinkClick r:id="rId3"/>
              </a:rPr>
              <a:t>www.saludability.com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</a:p>
          <a:p>
            <a:endParaRPr lang="en-US" dirty="0" smtClean="0">
              <a:latin typeface="American Typewriter"/>
              <a:cs typeface="American Typewriter"/>
              <a:hlinkClick r:id="rId4"/>
            </a:endParaRPr>
          </a:p>
          <a:p>
            <a:r>
              <a:rPr lang="en-US" dirty="0" smtClean="0">
                <a:latin typeface="American Typewriter"/>
                <a:cs typeface="American Typewriter"/>
                <a:hlinkClick r:id="rId4"/>
              </a:rPr>
              <a:t>inma@saludability.com</a:t>
            </a:r>
            <a:endParaRPr lang="en-US" dirty="0" smtClean="0">
              <a:latin typeface="American Typewriter"/>
              <a:cs typeface="American Typewriter"/>
            </a:endParaRPr>
          </a:p>
          <a:p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T. 619147525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camararzaragoz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8" name="Picture 7" descr="Captura de pantalla 2013-10-23 a las 01.0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8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ANÁLISIS Y EVOLUCIÓN DE LA FARMACIA EN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4052"/>
            <a:ext cx="82296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El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de </a:t>
            </a:r>
            <a:r>
              <a:rPr lang="en-US" sz="2400" dirty="0" err="1" smtClean="0"/>
              <a:t>parafarmacia</a:t>
            </a:r>
            <a:r>
              <a:rPr lang="en-US" sz="2400" dirty="0" smtClean="0"/>
              <a:t> </a:t>
            </a:r>
            <a:r>
              <a:rPr lang="en-US" sz="2400" dirty="0" err="1"/>
              <a:t>movió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de 5.000 </a:t>
            </a:r>
            <a:r>
              <a:rPr lang="en-US" sz="2400" dirty="0" err="1"/>
              <a:t>millones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de euros en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país</a:t>
            </a:r>
            <a:r>
              <a:rPr lang="en-US" sz="2400" dirty="0"/>
              <a:t> (80 de </a:t>
            </a:r>
            <a:r>
              <a:rPr lang="en-US" sz="2400" dirty="0" err="1"/>
              <a:t>ellos</a:t>
            </a:r>
            <a:r>
              <a:rPr lang="en-US" sz="2400" dirty="0"/>
              <a:t> </a:t>
            </a:r>
            <a:r>
              <a:rPr lang="en-US" sz="2400" dirty="0" smtClean="0"/>
              <a:t>online)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604091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4837" y="6488668"/>
            <a:ext cx="335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Evolufarma</a:t>
            </a:r>
            <a:r>
              <a:rPr lang="en-US" dirty="0" smtClean="0"/>
              <a:t>, 2016</a:t>
            </a:r>
            <a:endParaRPr lang="en-US" dirty="0"/>
          </a:p>
        </p:txBody>
      </p:sp>
      <p:pic>
        <p:nvPicPr>
          <p:cNvPr id="6" name="Picture 5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0" y="6130593"/>
            <a:ext cx="1785826" cy="654642"/>
          </a:xfrm>
          <a:prstGeom prst="rect">
            <a:avLst/>
          </a:prstGeom>
        </p:spPr>
      </p:pic>
      <p:pic>
        <p:nvPicPr>
          <p:cNvPr id="7" name="Picture 6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24" y="6390999"/>
            <a:ext cx="1982522" cy="3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2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ANÁLISIS Y EVOLUCIÓN DE LA FARMACIA EN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pt-BR" dirty="0"/>
              <a:t>Real Decreto 870/</a:t>
            </a:r>
            <a:r>
              <a:rPr lang="pt-BR" dirty="0" smtClean="0"/>
              <a:t>2013</a:t>
            </a:r>
          </a:p>
          <a:p>
            <a:r>
              <a:rPr lang="pt-BR" dirty="0" err="1"/>
              <a:t>F</a:t>
            </a:r>
            <a:r>
              <a:rPr lang="en-US" dirty="0" err="1" smtClean="0"/>
              <a:t>acturación</a:t>
            </a:r>
            <a:r>
              <a:rPr lang="en-US" dirty="0" smtClean="0"/>
              <a:t> media </a:t>
            </a:r>
            <a:r>
              <a:rPr lang="en-US" dirty="0"/>
              <a:t>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boticas</a:t>
            </a:r>
            <a:r>
              <a:rPr lang="en-US" dirty="0"/>
              <a:t> ha </a:t>
            </a:r>
            <a:r>
              <a:rPr lang="en-US" dirty="0" err="1"/>
              <a:t>descendido</a:t>
            </a:r>
            <a:r>
              <a:rPr lang="en-US" dirty="0"/>
              <a:t> </a:t>
            </a:r>
            <a:r>
              <a:rPr lang="en-US" dirty="0" smtClean="0"/>
              <a:t>un 13,7</a:t>
            </a:r>
            <a:r>
              <a:rPr lang="en-US" dirty="0"/>
              <a:t>% en los </a:t>
            </a:r>
            <a:r>
              <a:rPr lang="en-US" dirty="0" err="1"/>
              <a:t>últimos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 smtClean="0"/>
              <a:t>años</a:t>
            </a:r>
            <a:endParaRPr lang="en-US" dirty="0" smtClean="0"/>
          </a:p>
          <a:p>
            <a:r>
              <a:rPr lang="en-US" dirty="0" smtClean="0"/>
              <a:t>de 1% de </a:t>
            </a:r>
            <a:r>
              <a:rPr lang="en-US" dirty="0" err="1" smtClean="0"/>
              <a:t>farmacias</a:t>
            </a:r>
            <a:r>
              <a:rPr lang="en-US" dirty="0" smtClean="0"/>
              <a:t> </a:t>
            </a:r>
            <a:r>
              <a:rPr lang="en-US" dirty="0" err="1" smtClean="0"/>
              <a:t>españolas</a:t>
            </a:r>
            <a:r>
              <a:rPr lang="en-US" dirty="0" smtClean="0"/>
              <a:t> </a:t>
            </a:r>
            <a:r>
              <a:rPr lang="en-US" dirty="0" err="1" smtClean="0"/>
              <a:t>vende</a:t>
            </a:r>
            <a:r>
              <a:rPr lang="en-US" dirty="0" smtClean="0"/>
              <a:t> online </a:t>
            </a:r>
            <a:r>
              <a:rPr lang="en-US" dirty="0" err="1" smtClean="0"/>
              <a:t>medicamentos</a:t>
            </a:r>
            <a:r>
              <a:rPr lang="en-US" dirty="0" smtClean="0"/>
              <a:t> no </a:t>
            </a:r>
            <a:r>
              <a:rPr lang="en-US" dirty="0" err="1" smtClean="0"/>
              <a:t>sujetos</a:t>
            </a:r>
            <a:r>
              <a:rPr lang="en-US" dirty="0" smtClean="0"/>
              <a:t> a </a:t>
            </a:r>
            <a:r>
              <a:rPr lang="en-US" dirty="0" err="1" smtClean="0"/>
              <a:t>prescripción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r>
              <a:rPr lang="en-US" dirty="0" smtClean="0"/>
              <a:t> (214, </a:t>
            </a:r>
            <a:r>
              <a:rPr lang="en-US" dirty="0" err="1" smtClean="0"/>
              <a:t>feb</a:t>
            </a:r>
            <a:r>
              <a:rPr lang="en-US" dirty="0" smtClean="0"/>
              <a:t> 2016)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9976" y="6488668"/>
            <a:ext cx="542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Informe</a:t>
            </a:r>
            <a:r>
              <a:rPr lang="en-US" dirty="0" smtClean="0"/>
              <a:t> </a:t>
            </a:r>
            <a:r>
              <a:rPr lang="en-US" dirty="0" err="1" smtClean="0"/>
              <a:t>Aspime</a:t>
            </a:r>
            <a:r>
              <a:rPr lang="en-US" dirty="0" smtClean="0"/>
              <a:t> 2015,Estudio </a:t>
            </a:r>
            <a:r>
              <a:rPr lang="en-US" dirty="0" err="1" smtClean="0"/>
              <a:t>Evolufarma</a:t>
            </a:r>
            <a:r>
              <a:rPr lang="en-US" dirty="0" smtClean="0"/>
              <a:t>, 2016</a:t>
            </a:r>
            <a:endParaRPr lang="en-US" dirty="0"/>
          </a:p>
        </p:txBody>
      </p:sp>
      <p:pic>
        <p:nvPicPr>
          <p:cNvPr id="7" name="Picture 6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8" name="Picture 7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ANÁLISIS Y EVOLUCIÓN DE LA FARMACIA EN INTERNET</a:t>
            </a:r>
          </a:p>
        </p:txBody>
      </p:sp>
      <p:pic>
        <p:nvPicPr>
          <p:cNvPr id="4" name="Content Placeholder 3" descr="Captura de pantalla 2016-06-09 a las 5.06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64" r="-75164"/>
          <a:stretch>
            <a:fillRect/>
          </a:stretch>
        </p:blipFill>
        <p:spPr/>
      </p:pic>
      <p:sp>
        <p:nvSpPr>
          <p:cNvPr id="5" name="Right Arrow 4"/>
          <p:cNvSpPr/>
          <p:nvPr/>
        </p:nvSpPr>
        <p:spPr>
          <a:xfrm>
            <a:off x="1905054" y="3727004"/>
            <a:ext cx="1124294" cy="3435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4837" y="6488668"/>
            <a:ext cx="335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Evolufarma</a:t>
            </a:r>
            <a:r>
              <a:rPr lang="en-US" dirty="0" smtClean="0"/>
              <a:t>, 2016</a:t>
            </a:r>
            <a:endParaRPr lang="en-US" dirty="0"/>
          </a:p>
        </p:txBody>
      </p:sp>
      <p:pic>
        <p:nvPicPr>
          <p:cNvPr id="7" name="Picture 6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8" name="Picture 7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2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ANÁLISIS Y EVOLUCIÓN DE LA FARMACIA EN INTERNET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05054" y="3727004"/>
            <a:ext cx="1124294" cy="3435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aptura de pantalla 2016-06-09 a las 5.15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99" b="-3329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914837" y="6488668"/>
            <a:ext cx="315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Distalfarma</a:t>
            </a:r>
            <a:r>
              <a:rPr lang="en-US" dirty="0" smtClean="0"/>
              <a:t>, </a:t>
            </a:r>
            <a:r>
              <a:rPr lang="en-US" dirty="0" err="1" smtClean="0"/>
              <a:t>Junio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8" name="Picture 7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9" name="Picture 8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en Europa </a:t>
            </a:r>
            <a:r>
              <a:rPr lang="en-US" dirty="0" err="1" smtClean="0"/>
              <a:t>qué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&gt; 7000 e-commerce sites </a:t>
            </a:r>
            <a:r>
              <a:rPr lang="en-US" dirty="0" err="1" smtClean="0"/>
              <a:t>autorizados</a:t>
            </a:r>
            <a:r>
              <a:rPr lang="en-US" dirty="0" smtClean="0"/>
              <a:t> en </a:t>
            </a:r>
            <a:r>
              <a:rPr lang="en-US" dirty="0" err="1" smtClean="0"/>
              <a:t>toda</a:t>
            </a:r>
            <a:r>
              <a:rPr lang="en-US" dirty="0" smtClean="0"/>
              <a:t> Europa</a:t>
            </a:r>
          </a:p>
          <a:p>
            <a:r>
              <a:rPr lang="en-US" dirty="0" smtClean="0"/>
              <a:t>482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usuarios</a:t>
            </a:r>
            <a:r>
              <a:rPr lang="en-US" dirty="0" smtClean="0"/>
              <a:t> de Internet en Europa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mayoría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farmacia</a:t>
            </a:r>
            <a:r>
              <a:rPr lang="en-US" dirty="0" smtClean="0"/>
              <a:t> local</a:t>
            </a:r>
          </a:p>
          <a:p>
            <a:r>
              <a:rPr lang="en-US" dirty="0" err="1" smtClean="0"/>
              <a:t>Clústers</a:t>
            </a:r>
            <a:r>
              <a:rPr lang="en-US" dirty="0" smtClean="0"/>
              <a:t> en Europa (mail order online: </a:t>
            </a:r>
            <a:r>
              <a:rPr lang="en-US" dirty="0" err="1" smtClean="0"/>
              <a:t>Alemania</a:t>
            </a:r>
            <a:r>
              <a:rPr lang="en-US" dirty="0" smtClean="0"/>
              <a:t> y Austria)</a:t>
            </a:r>
          </a:p>
          <a:p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lang="en-US" dirty="0" err="1" smtClean="0"/>
              <a:t>multicanal</a:t>
            </a:r>
            <a:r>
              <a:rPr lang="en-US" dirty="0" smtClean="0"/>
              <a:t>, se ha </a:t>
            </a:r>
            <a:r>
              <a:rPr lang="en-US" dirty="0" err="1" smtClean="0"/>
              <a:t>pasado</a:t>
            </a:r>
            <a:r>
              <a:rPr lang="en-US" dirty="0" smtClean="0"/>
              <a:t> del </a:t>
            </a:r>
            <a:r>
              <a:rPr lang="en-US" dirty="0" err="1" smtClean="0"/>
              <a:t>aumento</a:t>
            </a:r>
            <a:r>
              <a:rPr lang="en-US" dirty="0" smtClean="0"/>
              <a:t> de pure players 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farmacias</a:t>
            </a:r>
            <a:r>
              <a:rPr lang="en-US" dirty="0" smtClean="0"/>
              <a:t> </a:t>
            </a:r>
            <a:r>
              <a:rPr lang="en-US" dirty="0" err="1" smtClean="0"/>
              <a:t>tomen</a:t>
            </a:r>
            <a:r>
              <a:rPr lang="en-US" dirty="0" smtClean="0"/>
              <a:t> </a:t>
            </a:r>
            <a:r>
              <a:rPr lang="en-US" dirty="0" err="1" smtClean="0"/>
              <a:t>conciencia</a:t>
            </a:r>
            <a:r>
              <a:rPr lang="en-US" dirty="0" smtClean="0"/>
              <a:t> de la </a:t>
            </a:r>
            <a:r>
              <a:rPr lang="en-US" dirty="0" err="1" smtClean="0"/>
              <a:t>multicanalidad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1346" y="6499079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James Dudley</a:t>
            </a:r>
            <a:endParaRPr lang="en-US" dirty="0"/>
          </a:p>
        </p:txBody>
      </p:sp>
      <p:pic>
        <p:nvPicPr>
          <p:cNvPr id="6" name="Picture 5" descr="camararzarago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7" name="Picture 6" descr="Captura de pantalla 2013-10-23 a las 01.0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e-</a:t>
            </a:r>
            <a:r>
              <a:rPr lang="en-US" dirty="0" err="1" smtClean="0"/>
              <a:t>farmacias</a:t>
            </a:r>
            <a:r>
              <a:rPr lang="en-US" dirty="0" smtClean="0"/>
              <a:t> online</a:t>
            </a:r>
            <a:endParaRPr lang="en-US" dirty="0"/>
          </a:p>
        </p:txBody>
      </p:sp>
      <p:pic>
        <p:nvPicPr>
          <p:cNvPr id="4" name="Content Placeholder 3" descr="Captura de pantalla 2016-06-09 a las 5.47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" r="-207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208011" y="6488668"/>
            <a:ext cx="223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Fuente</a:t>
            </a:r>
            <a:r>
              <a:rPr lang="en-US" dirty="0"/>
              <a:t>: James Dudley</a:t>
            </a:r>
          </a:p>
        </p:txBody>
      </p:sp>
      <p:pic>
        <p:nvPicPr>
          <p:cNvPr id="6" name="Picture 5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" y="6345386"/>
            <a:ext cx="1398380" cy="512614"/>
          </a:xfrm>
          <a:prstGeom prst="rect">
            <a:avLst/>
          </a:prstGeom>
        </p:spPr>
      </p:pic>
      <p:pic>
        <p:nvPicPr>
          <p:cNvPr id="7" name="Picture 6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aptura de pantalla 2016-06-09 a las 5.53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21" r="-70721"/>
          <a:stretch>
            <a:fillRect/>
          </a:stretch>
        </p:blipFill>
        <p:spPr>
          <a:xfrm>
            <a:off x="-3064854" y="213437"/>
            <a:ext cx="11784608" cy="6562726"/>
          </a:xfrm>
        </p:spPr>
      </p:pic>
      <p:sp>
        <p:nvSpPr>
          <p:cNvPr id="7" name="TextBox 6"/>
          <p:cNvSpPr txBox="1"/>
          <p:nvPr/>
        </p:nvSpPr>
        <p:spPr>
          <a:xfrm>
            <a:off x="5624614" y="832405"/>
            <a:ext cx="309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compra</a:t>
            </a:r>
            <a:r>
              <a:rPr lang="en-US" dirty="0" smtClean="0"/>
              <a:t> el </a:t>
            </a:r>
            <a:r>
              <a:rPr lang="en-US" dirty="0" err="1" smtClean="0"/>
              <a:t>consumidor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farmacia</a:t>
            </a:r>
            <a:r>
              <a:rPr lang="en-US" dirty="0" smtClean="0"/>
              <a:t>/</a:t>
            </a:r>
            <a:r>
              <a:rPr lang="en-US" dirty="0" err="1" smtClean="0"/>
              <a:t>dónde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122988" y="1024498"/>
            <a:ext cx="416243" cy="1920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272137" y="1659688"/>
            <a:ext cx="416243" cy="1920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250791" y="1934600"/>
            <a:ext cx="416243" cy="1920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272137" y="2244083"/>
            <a:ext cx="416243" cy="1920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331109" y="4421142"/>
            <a:ext cx="416243" cy="1920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amararzarago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023"/>
            <a:ext cx="1071217" cy="392684"/>
          </a:xfrm>
          <a:prstGeom prst="rect">
            <a:avLst/>
          </a:prstGeom>
        </p:spPr>
      </p:pic>
      <p:pic>
        <p:nvPicPr>
          <p:cNvPr id="14" name="Picture 13" descr="Captura de pantalla 2013-10-23 a las 01.0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8" y="6516272"/>
            <a:ext cx="1552402" cy="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1140</Words>
  <Application>Microsoft Macintosh PowerPoint</Application>
  <PresentationFormat>On-screen Show (4:3)</PresentationFormat>
  <Paragraphs>159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SITUACION ACTUAL DE LAS FARMACIAS EN INTERNET</vt:lpstr>
      <vt:lpstr>SITUACION ACTUAL DE LAS FARMACIAS EN INTERNET</vt:lpstr>
      <vt:lpstr>ANÁLISIS Y EVOLUCIÓN DE LA FARMACIA EN INTERNET</vt:lpstr>
      <vt:lpstr>ANÁLISIS Y EVOLUCIÓN DE LA FARMACIA EN INTERNET</vt:lpstr>
      <vt:lpstr>ANÁLISIS Y EVOLUCIÓN DE LA FARMACIA EN INTERNET</vt:lpstr>
      <vt:lpstr>ANÁLISIS Y EVOLUCIÓN DE LA FARMACIA EN INTERNET</vt:lpstr>
      <vt:lpstr>Y en Europa qué</vt:lpstr>
      <vt:lpstr>Tipos de e-farmacias online</vt:lpstr>
      <vt:lpstr>PowerPoint Presentation</vt:lpstr>
      <vt:lpstr>¿Futuro?</vt:lpstr>
      <vt:lpstr>RESUMEN MARCO JURIDICO </vt:lpstr>
      <vt:lpstr>RESUMEN MARCO JURIDICO </vt:lpstr>
      <vt:lpstr>RESUMEN MARCO JURIDICO </vt:lpstr>
      <vt:lpstr>RESUMEN MARCO JURIDICO </vt:lpstr>
      <vt:lpstr>RESUMEN MARCO JURIDICO </vt:lpstr>
      <vt:lpstr>RESUMEN MARCO JURIDICO </vt:lpstr>
      <vt:lpstr>Empezando por lo más básico</vt:lpstr>
      <vt:lpstr>RECURSOS NECESARIOS </vt:lpstr>
      <vt:lpstr>RECURSOS NECESARIOS </vt:lpstr>
      <vt:lpstr>RECURSOS NECESARIOS </vt:lpstr>
      <vt:lpstr>RECURSOS NECESARIOS </vt:lpstr>
      <vt:lpstr>RECURSOS NECESARIOS </vt:lpstr>
      <vt:lpstr>Fuentes consultadas</vt:lpstr>
      <vt:lpstr>MUCHAS GRACIAS</vt:lpstr>
    </vt:vector>
  </TitlesOfParts>
  <Company>SALUDABILITY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ACTUAL DE LAS FARMACIAS EN INTERNET</dc:title>
  <dc:creator>INMA RIU TORRENS</dc:creator>
  <cp:lastModifiedBy>INMA RIU TORRENS</cp:lastModifiedBy>
  <cp:revision>23</cp:revision>
  <dcterms:created xsi:type="dcterms:W3CDTF">2001-02-12T23:30:41Z</dcterms:created>
  <dcterms:modified xsi:type="dcterms:W3CDTF">2016-06-25T00:15:57Z</dcterms:modified>
</cp:coreProperties>
</file>